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5" r:id="rId4"/>
    <p:sldId id="258" r:id="rId5"/>
    <p:sldId id="262" r:id="rId6"/>
    <p:sldId id="261" r:id="rId7"/>
    <p:sldId id="260" r:id="rId8"/>
    <p:sldId id="268" r:id="rId9"/>
    <p:sldId id="269"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1"/>
  </p:normalViewPr>
  <p:slideViewPr>
    <p:cSldViewPr snapToGrid="0" snapToObjects="1">
      <p:cViewPr>
        <p:scale>
          <a:sx n="94" d="100"/>
          <a:sy n="94" d="100"/>
        </p:scale>
        <p:origin x="-384"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978A7-CF57-3B44-A10D-0892223ABB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20A319-A7EA-9640-B8BE-DF8AD855D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9E4E03A-F547-584B-A246-4444579ECC14}"/>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5" name="Footer Placeholder 4">
            <a:extLst>
              <a:ext uri="{FF2B5EF4-FFF2-40B4-BE49-F238E27FC236}">
                <a16:creationId xmlns:a16="http://schemas.microsoft.com/office/drawing/2014/main" xmlns="" id="{59374E53-B2F6-F340-8538-081731253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CF4F5C-FE5F-E04E-903C-8CC1EEB601DC}"/>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282416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8DB52-FEF4-154D-ACC4-DD36D7E06A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FC66C4-A62D-8443-927D-4B17B71EDD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F6575B-0E90-2648-BF40-00EB53C9E3FB}"/>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5" name="Footer Placeholder 4">
            <a:extLst>
              <a:ext uri="{FF2B5EF4-FFF2-40B4-BE49-F238E27FC236}">
                <a16:creationId xmlns:a16="http://schemas.microsoft.com/office/drawing/2014/main" xmlns="" id="{19FD4ED7-79E4-8C48-89F2-E8848FA70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D3ACA-ABE4-1946-B6D4-62D68C2C9107}"/>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4690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AB00AA-6EB6-6144-A9BF-EFE6174F6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E1FEA41-5AFC-D34D-932D-10D3483AC5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DFAEAB-2DFA-9F4F-B9B5-861C3CFADFC4}"/>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5" name="Footer Placeholder 4">
            <a:extLst>
              <a:ext uri="{FF2B5EF4-FFF2-40B4-BE49-F238E27FC236}">
                <a16:creationId xmlns:a16="http://schemas.microsoft.com/office/drawing/2014/main" xmlns="" id="{842630C6-B57E-164E-8BD5-15926BF36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A16EE5-23E9-EB4D-9A46-1BA48B3D5345}"/>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214174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0E354-6402-EA46-8A68-48AD07FF6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F25630-38A8-E94B-B249-F90F47651E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DDA86C-083B-BD46-9FA9-B8CED2AD9C35}"/>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5" name="Footer Placeholder 4">
            <a:extLst>
              <a:ext uri="{FF2B5EF4-FFF2-40B4-BE49-F238E27FC236}">
                <a16:creationId xmlns:a16="http://schemas.microsoft.com/office/drawing/2014/main" xmlns="" id="{DD7B2C14-485C-F744-9F9E-9F3C069F6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5F0558-D127-6C47-B36B-6EB87971C58A}"/>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94746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087CFB-A7F8-684C-B868-7CF5C1DF0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E3C42B-7967-8C4B-AA62-B05092E7F9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9E60001-2F0F-7742-81FE-547FCA831E56}"/>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5" name="Footer Placeholder 4">
            <a:extLst>
              <a:ext uri="{FF2B5EF4-FFF2-40B4-BE49-F238E27FC236}">
                <a16:creationId xmlns:a16="http://schemas.microsoft.com/office/drawing/2014/main" xmlns="" id="{B6A25B31-6730-C240-AE48-4A150FD02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036F83-1A1A-A149-AB99-CEC8DFCEB075}"/>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301048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F0C0E-CB34-F840-8A22-FD778AEA1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C4D215D-B24D-CF43-B32D-6BFD9CEC57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3BB495A-E659-2D43-9C73-CC6CC03028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9C6748E-FD48-7243-97F2-D251721EDAEF}"/>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6" name="Footer Placeholder 5">
            <a:extLst>
              <a:ext uri="{FF2B5EF4-FFF2-40B4-BE49-F238E27FC236}">
                <a16:creationId xmlns:a16="http://schemas.microsoft.com/office/drawing/2014/main" xmlns="" id="{CB1DFA92-BCE2-2B49-9B6B-AC85293AD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B96816-9954-0542-9C25-BE2985F63780}"/>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328002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F0450-88FC-1547-A3FA-924B2187B4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8D0D514-93FB-1248-8F01-0994C6A9CE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30A8A92-997B-094E-B910-43352FF20D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B9E993-AD59-4441-995E-AD7ABF2D7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B12E621-E6B9-1C41-A59D-4C20930B45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509A865-00A4-F04B-8585-DA3214D57193}"/>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8" name="Footer Placeholder 7">
            <a:extLst>
              <a:ext uri="{FF2B5EF4-FFF2-40B4-BE49-F238E27FC236}">
                <a16:creationId xmlns:a16="http://schemas.microsoft.com/office/drawing/2014/main" xmlns="" id="{74B1A0A5-0380-CA41-892B-761D8AD6ED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1B4321B-564A-D548-BD2A-D689240B5589}"/>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210493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0DABB-817D-AA45-8D47-C950E6FC5C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9FC56A9-9B2B-D942-B202-DF860A7CCA36}"/>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4" name="Footer Placeholder 3">
            <a:extLst>
              <a:ext uri="{FF2B5EF4-FFF2-40B4-BE49-F238E27FC236}">
                <a16:creationId xmlns:a16="http://schemas.microsoft.com/office/drawing/2014/main" xmlns="" id="{9944A6D4-F3C3-5942-99F0-095846A25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FFB5B18-15A5-B64F-B6CB-1B34416119D4}"/>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159097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34FE79-E519-A142-8A7B-B428174C17C0}"/>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3" name="Footer Placeholder 2">
            <a:extLst>
              <a:ext uri="{FF2B5EF4-FFF2-40B4-BE49-F238E27FC236}">
                <a16:creationId xmlns:a16="http://schemas.microsoft.com/office/drawing/2014/main" xmlns="" id="{B6C57368-66E6-CA46-95E3-467FDA3B6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714EB52-D34B-B54C-BB90-E9948FAD8FAC}"/>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192562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7CEEE-B132-5945-926C-425945A3C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39C28A8-992A-EA4D-8FEB-068C4BFE7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9F5464A-AB77-C04E-B6A5-E30DBECEB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2F5197B-8F11-B54F-AD24-0C4083C5829A}"/>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6" name="Footer Placeholder 5">
            <a:extLst>
              <a:ext uri="{FF2B5EF4-FFF2-40B4-BE49-F238E27FC236}">
                <a16:creationId xmlns:a16="http://schemas.microsoft.com/office/drawing/2014/main" xmlns="" id="{2F2C4A24-133A-F942-8F27-63FA008E2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309CAAF-C611-5443-A34B-378307547925}"/>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13108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F1A53-8F97-C341-B932-EF38E45FA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3FDE6F6-4257-5740-B579-000D320C6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99CBC9E-B367-BB42-8E50-421118F75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7CD36C2-02EB-B847-8A89-5D51FD466F32}"/>
              </a:ext>
            </a:extLst>
          </p:cNvPr>
          <p:cNvSpPr>
            <a:spLocks noGrp="1"/>
          </p:cNvSpPr>
          <p:nvPr>
            <p:ph type="dt" sz="half" idx="10"/>
          </p:nvPr>
        </p:nvSpPr>
        <p:spPr/>
        <p:txBody>
          <a:bodyPr/>
          <a:lstStyle/>
          <a:p>
            <a:fld id="{EF17E660-9591-3440-A273-BF77E28F7DCB}" type="datetimeFigureOut">
              <a:rPr lang="en-US" smtClean="0"/>
              <a:t>12/12/2018</a:t>
            </a:fld>
            <a:endParaRPr lang="en-US"/>
          </a:p>
        </p:txBody>
      </p:sp>
      <p:sp>
        <p:nvSpPr>
          <p:cNvPr id="6" name="Footer Placeholder 5">
            <a:extLst>
              <a:ext uri="{FF2B5EF4-FFF2-40B4-BE49-F238E27FC236}">
                <a16:creationId xmlns:a16="http://schemas.microsoft.com/office/drawing/2014/main" xmlns="" id="{64170BB4-B795-E140-BD89-738D21023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721009-AE55-FA41-B97D-CFB88C8C2915}"/>
              </a:ext>
            </a:extLst>
          </p:cNvPr>
          <p:cNvSpPr>
            <a:spLocks noGrp="1"/>
          </p:cNvSpPr>
          <p:nvPr>
            <p:ph type="sldNum" sz="quarter" idx="12"/>
          </p:nvPr>
        </p:nvSpPr>
        <p:spPr/>
        <p:txBody>
          <a:bodyPr/>
          <a:lstStyle/>
          <a:p>
            <a:fld id="{50E3207A-4335-6346-A440-1625BBA02C7D}" type="slidenum">
              <a:rPr lang="en-US" smtClean="0"/>
              <a:t>‹#›</a:t>
            </a:fld>
            <a:endParaRPr lang="en-US"/>
          </a:p>
        </p:txBody>
      </p:sp>
    </p:spTree>
    <p:extLst>
      <p:ext uri="{BB962C8B-B14F-4D97-AF65-F5344CB8AC3E}">
        <p14:creationId xmlns:p14="http://schemas.microsoft.com/office/powerpoint/2010/main" val="421780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7891E58-661C-2547-82E6-0EEC8A72C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0D959D-1997-6340-9154-8B4040CB8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A2F99D-2631-D54C-B8B1-6B397D4BD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7E660-9591-3440-A273-BF77E28F7DCB}" type="datetimeFigureOut">
              <a:rPr lang="en-US" smtClean="0"/>
              <a:t>12/12/2018</a:t>
            </a:fld>
            <a:endParaRPr lang="en-US"/>
          </a:p>
        </p:txBody>
      </p:sp>
      <p:sp>
        <p:nvSpPr>
          <p:cNvPr id="5" name="Footer Placeholder 4">
            <a:extLst>
              <a:ext uri="{FF2B5EF4-FFF2-40B4-BE49-F238E27FC236}">
                <a16:creationId xmlns:a16="http://schemas.microsoft.com/office/drawing/2014/main" xmlns="" id="{17A432EF-09E9-9641-8608-084C5DE90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C118436-EB47-7641-A923-9842F0606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3207A-4335-6346-A440-1625BBA02C7D}" type="slidenum">
              <a:rPr lang="en-US" smtClean="0"/>
              <a:t>‹#›</a:t>
            </a:fld>
            <a:endParaRPr lang="en-US"/>
          </a:p>
        </p:txBody>
      </p:sp>
    </p:spTree>
    <p:extLst>
      <p:ext uri="{BB962C8B-B14F-4D97-AF65-F5344CB8AC3E}">
        <p14:creationId xmlns:p14="http://schemas.microsoft.com/office/powerpoint/2010/main" val="3356877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4h7J_FfVpi0" TargetMode="External"/><Relationship Id="rId2" Type="http://schemas.openxmlformats.org/officeDocument/2006/relationships/hyperlink" Target="https://www.youtube.com/watch?v=S4wnJp6sq_I" TargetMode="Externa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www.youtube.com/watch?v=7wnMCDOCpC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lnr.hawaii.gov/ecosystems/hip/sep/" TargetMode="External"/><Relationship Id="rId2" Type="http://schemas.openxmlformats.org/officeDocument/2006/relationships/hyperlink" Target="https://www.bishopmuseum.org/pils/"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79C900E-074C-4C42-B13B-169DA074336B}"/>
              </a:ext>
            </a:extLst>
          </p:cNvPr>
          <p:cNvSpPr txBox="1"/>
          <p:nvPr/>
        </p:nvSpPr>
        <p:spPr>
          <a:xfrm>
            <a:off x="7283969" y="2353703"/>
            <a:ext cx="4344697" cy="1446550"/>
          </a:xfrm>
          <a:prstGeom prst="rect">
            <a:avLst/>
          </a:prstGeom>
          <a:noFill/>
        </p:spPr>
        <p:txBody>
          <a:bodyPr wrap="square" rtlCol="0">
            <a:spAutoFit/>
          </a:bodyPr>
          <a:lstStyle/>
          <a:p>
            <a:pPr algn="ctr"/>
            <a:r>
              <a:rPr lang="en-US" sz="4400" dirty="0"/>
              <a:t>Native Snails</a:t>
            </a:r>
          </a:p>
          <a:p>
            <a:pPr algn="ctr"/>
            <a:r>
              <a:rPr lang="en-US" sz="4400" dirty="0"/>
              <a:t> of Hawaiʻi</a:t>
            </a:r>
          </a:p>
        </p:txBody>
      </p:sp>
      <p:sp>
        <p:nvSpPr>
          <p:cNvPr id="5" name="TextBox 4">
            <a:extLst>
              <a:ext uri="{FF2B5EF4-FFF2-40B4-BE49-F238E27FC236}">
                <a16:creationId xmlns:a16="http://schemas.microsoft.com/office/drawing/2014/main" xmlns="" id="{62F26DAD-3256-7047-80CE-71952D82BF52}"/>
              </a:ext>
            </a:extLst>
          </p:cNvPr>
          <p:cNvSpPr txBox="1"/>
          <p:nvPr/>
        </p:nvSpPr>
        <p:spPr>
          <a:xfrm>
            <a:off x="7674148" y="4504297"/>
            <a:ext cx="3958936" cy="1477328"/>
          </a:xfrm>
          <a:prstGeom prst="rect">
            <a:avLst/>
          </a:prstGeom>
          <a:noFill/>
        </p:spPr>
        <p:txBody>
          <a:bodyPr wrap="square" rtlCol="0">
            <a:spAutoFit/>
          </a:bodyPr>
          <a:lstStyle/>
          <a:p>
            <a:r>
              <a:rPr lang="en-US" i="1" dirty="0"/>
              <a:t>Native photos were graciously provided by David </a:t>
            </a:r>
            <a:r>
              <a:rPr lang="en-US" i="1" dirty="0" err="1"/>
              <a:t>Sischo</a:t>
            </a:r>
            <a:r>
              <a:rPr lang="en-US" i="1" dirty="0"/>
              <a:t>, Snail Extinction Prevention Program coordinator, Hawaii Dept. of Natural Resources- Division of Forestry and Wildlife. </a:t>
            </a:r>
          </a:p>
        </p:txBody>
      </p:sp>
      <p:pic>
        <p:nvPicPr>
          <p:cNvPr id="7" name="Picture 6" descr="snail">
            <a:extLst>
              <a:ext uri="{FF2B5EF4-FFF2-40B4-BE49-F238E27FC236}">
                <a16:creationId xmlns:a16="http://schemas.microsoft.com/office/drawing/2014/main" xmlns="" id="{5A2BE85E-181E-144A-B6C7-258322369D87}"/>
              </a:ext>
            </a:extLst>
          </p:cNvPr>
          <p:cNvPicPr>
            <a:picLocks noChangeAspect="1"/>
          </p:cNvPicPr>
          <p:nvPr/>
        </p:nvPicPr>
        <p:blipFill>
          <a:blip r:embed="rId2"/>
          <a:stretch>
            <a:fillRect/>
          </a:stretch>
        </p:blipFill>
        <p:spPr>
          <a:xfrm>
            <a:off x="558916" y="3527580"/>
            <a:ext cx="2260783" cy="2230024"/>
          </a:xfrm>
          <a:prstGeom prst="rect">
            <a:avLst/>
          </a:prstGeom>
        </p:spPr>
      </p:pic>
      <p:pic>
        <p:nvPicPr>
          <p:cNvPr id="3" name="Picture 2" descr="snail&#10;">
            <a:extLst>
              <a:ext uri="{FF2B5EF4-FFF2-40B4-BE49-F238E27FC236}">
                <a16:creationId xmlns:a16="http://schemas.microsoft.com/office/drawing/2014/main" xmlns="" id="{E88532AA-269E-664E-8756-3DE95DBC3647}"/>
              </a:ext>
            </a:extLst>
          </p:cNvPr>
          <p:cNvPicPr>
            <a:picLocks noChangeAspect="1"/>
          </p:cNvPicPr>
          <p:nvPr/>
        </p:nvPicPr>
        <p:blipFill>
          <a:blip r:embed="rId3"/>
          <a:stretch>
            <a:fillRect/>
          </a:stretch>
        </p:blipFill>
        <p:spPr>
          <a:xfrm>
            <a:off x="258612" y="488399"/>
            <a:ext cx="2861393" cy="2940601"/>
          </a:xfrm>
          <a:prstGeom prst="rect">
            <a:avLst/>
          </a:prstGeom>
        </p:spPr>
      </p:pic>
      <p:pic>
        <p:nvPicPr>
          <p:cNvPr id="8" name="Picture 7" descr="snail">
            <a:extLst>
              <a:ext uri="{FF2B5EF4-FFF2-40B4-BE49-F238E27FC236}">
                <a16:creationId xmlns:a16="http://schemas.microsoft.com/office/drawing/2014/main" xmlns="" id="{DAE53FCB-3D7B-8247-875E-31ED83E1185F}"/>
              </a:ext>
            </a:extLst>
          </p:cNvPr>
          <p:cNvPicPr>
            <a:picLocks noChangeAspect="1"/>
          </p:cNvPicPr>
          <p:nvPr/>
        </p:nvPicPr>
        <p:blipFill>
          <a:blip r:embed="rId4"/>
          <a:stretch>
            <a:fillRect/>
          </a:stretch>
        </p:blipFill>
        <p:spPr>
          <a:xfrm>
            <a:off x="3169168" y="1102091"/>
            <a:ext cx="4114801" cy="3990944"/>
          </a:xfrm>
          <a:prstGeom prst="rect">
            <a:avLst/>
          </a:prstGeom>
        </p:spPr>
      </p:pic>
      <p:sp>
        <p:nvSpPr>
          <p:cNvPr id="2" name="Title 1"/>
          <p:cNvSpPr>
            <a:spLocks noGrp="1"/>
          </p:cNvSpPr>
          <p:nvPr>
            <p:ph type="title"/>
          </p:nvPr>
        </p:nvSpPr>
        <p:spPr>
          <a:xfrm>
            <a:off x="11633084" y="338404"/>
            <a:ext cx="375920" cy="299989"/>
          </a:xfrm>
        </p:spPr>
        <p:txBody>
          <a:bodyPr>
            <a:normAutofit/>
          </a:bodyPr>
          <a:lstStyle/>
          <a:p>
            <a:r>
              <a:rPr lang="en-US" sz="800" dirty="0" smtClean="0">
                <a:solidFill>
                  <a:schemeClr val="accent6">
                    <a:lumMod val="60000"/>
                    <a:lumOff val="40000"/>
                  </a:schemeClr>
                </a:solidFill>
              </a:rPr>
              <a:t>1</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281562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5016" y="1141456"/>
            <a:ext cx="3530600" cy="908368"/>
          </a:xfrm>
        </p:spPr>
        <p:txBody>
          <a:bodyPr>
            <a:normAutofit fontScale="90000"/>
          </a:bodyPr>
          <a:lstStyle/>
          <a:p>
            <a:pPr algn="ctr"/>
            <a:r>
              <a:rPr lang="en-US" sz="3600" b="1" dirty="0"/>
              <a:t>Conservation</a:t>
            </a:r>
            <a:r>
              <a:rPr lang="en-US" sz="3200" dirty="0"/>
              <a:t/>
            </a:r>
            <a:br>
              <a:rPr lang="en-US" sz="3200" dirty="0"/>
            </a:br>
            <a:endParaRPr lang="en-US" sz="3200" dirty="0">
              <a:latin typeface="+mn-lt"/>
            </a:endParaRPr>
          </a:p>
        </p:txBody>
      </p:sp>
      <p:sp>
        <p:nvSpPr>
          <p:cNvPr id="4" name="TextBox 3">
            <a:extLst>
              <a:ext uri="{FF2B5EF4-FFF2-40B4-BE49-F238E27FC236}">
                <a16:creationId xmlns:a16="http://schemas.microsoft.com/office/drawing/2014/main" xmlns="" id="{22C97933-E743-6F49-9D5A-7092B192A88B}"/>
              </a:ext>
            </a:extLst>
          </p:cNvPr>
          <p:cNvSpPr txBox="1"/>
          <p:nvPr/>
        </p:nvSpPr>
        <p:spPr>
          <a:xfrm>
            <a:off x="435523" y="534768"/>
            <a:ext cx="6893966" cy="5632311"/>
          </a:xfrm>
          <a:prstGeom prst="rect">
            <a:avLst/>
          </a:prstGeom>
          <a:noFill/>
        </p:spPr>
        <p:txBody>
          <a:bodyPr wrap="square" rtlCol="0">
            <a:spAutoFit/>
          </a:bodyPr>
          <a:lstStyle/>
          <a:p>
            <a:r>
              <a:rPr lang="en-US" sz="2400" dirty="0"/>
              <a:t>Because of the loss of so many of the rare species of snails found in Hawaiʻi, efforts are being made to preserve and grow populations. The Hawaiʻi Department of Land and Natural Resources (DLNR), Division of Forestry and Wildlife, and the University of Hawaii at </a:t>
            </a:r>
            <a:r>
              <a:rPr lang="en-US" sz="2400" dirty="0" err="1"/>
              <a:t>Manoa</a:t>
            </a:r>
            <a:r>
              <a:rPr lang="en-US" sz="2400" dirty="0"/>
              <a:t> have native snail extinction prevention and breeding programs, created to protect and increase numbers of native snails. You can learn more about these efforts and the preservation of native species and ecosystems of Hawaiʻi by viewing these YouTube videos:</a:t>
            </a:r>
          </a:p>
          <a:p>
            <a:endParaRPr lang="en-US" sz="2400" dirty="0"/>
          </a:p>
          <a:p>
            <a:r>
              <a:rPr lang="en-US" sz="2400" dirty="0" smtClean="0">
                <a:hlinkClick r:id="rId2"/>
              </a:rPr>
              <a:t>Video 1</a:t>
            </a:r>
            <a:endParaRPr lang="en-US" sz="2400" dirty="0"/>
          </a:p>
          <a:p>
            <a:r>
              <a:rPr lang="en-US" sz="2400" dirty="0" smtClean="0">
                <a:hlinkClick r:id="rId3"/>
              </a:rPr>
              <a:t>Video 2</a:t>
            </a:r>
            <a:endParaRPr lang="en-US" sz="2400" dirty="0"/>
          </a:p>
          <a:p>
            <a:r>
              <a:rPr lang="en-US" sz="2400" dirty="0" smtClean="0">
                <a:hlinkClick r:id="rId4"/>
              </a:rPr>
              <a:t>Video 3</a:t>
            </a:r>
            <a:endParaRPr lang="en-US" sz="2400" dirty="0"/>
          </a:p>
        </p:txBody>
      </p:sp>
      <p:pic>
        <p:nvPicPr>
          <p:cNvPr id="5" name="Picture 4" descr="snail">
            <a:extLst>
              <a:ext uri="{FF2B5EF4-FFF2-40B4-BE49-F238E27FC236}">
                <a16:creationId xmlns:a16="http://schemas.microsoft.com/office/drawing/2014/main" xmlns="" id="{855ED660-5A58-6146-B699-B6AAD967EF32}"/>
              </a:ext>
            </a:extLst>
          </p:cNvPr>
          <p:cNvPicPr>
            <a:picLocks noChangeAspect="1"/>
          </p:cNvPicPr>
          <p:nvPr/>
        </p:nvPicPr>
        <p:blipFill>
          <a:blip r:embed="rId5"/>
          <a:stretch>
            <a:fillRect/>
          </a:stretch>
        </p:blipFill>
        <p:spPr>
          <a:xfrm>
            <a:off x="7658100" y="2036648"/>
            <a:ext cx="4144432" cy="4130431"/>
          </a:xfrm>
          <a:prstGeom prst="rect">
            <a:avLst/>
          </a:prstGeom>
        </p:spPr>
      </p:pic>
      <p:sp>
        <p:nvSpPr>
          <p:cNvPr id="6" name="TextBox 5">
            <a:extLst>
              <a:ext uri="{FF2B5EF4-FFF2-40B4-BE49-F238E27FC236}">
                <a16:creationId xmlns:a16="http://schemas.microsoft.com/office/drawing/2014/main" xmlns="" id="{21D075F5-FB2F-B545-8086-858F40E27018}"/>
              </a:ext>
            </a:extLst>
          </p:cNvPr>
          <p:cNvSpPr txBox="1"/>
          <p:nvPr/>
        </p:nvSpPr>
        <p:spPr>
          <a:xfrm>
            <a:off x="9965010" y="5632845"/>
            <a:ext cx="1837522" cy="307777"/>
          </a:xfrm>
          <a:prstGeom prst="rect">
            <a:avLst/>
          </a:prstGeom>
          <a:noFill/>
        </p:spPr>
        <p:txBody>
          <a:bodyPr wrap="square" rtlCol="0">
            <a:spAutoFit/>
          </a:bodyPr>
          <a:lstStyle/>
          <a:p>
            <a:r>
              <a:rPr lang="en-US" sz="1400" dirty="0">
                <a:solidFill>
                  <a:schemeClr val="bg1"/>
                </a:solidFill>
              </a:rPr>
              <a:t>Photo: David </a:t>
            </a:r>
            <a:r>
              <a:rPr lang="en-US" sz="1400" dirty="0" err="1">
                <a:solidFill>
                  <a:schemeClr val="bg1"/>
                </a:solidFill>
              </a:rPr>
              <a:t>Sischo</a:t>
            </a:r>
            <a:endParaRPr lang="en-US" sz="1400" dirty="0">
              <a:solidFill>
                <a:schemeClr val="bg1"/>
              </a:solidFill>
            </a:endParaRPr>
          </a:p>
        </p:txBody>
      </p:sp>
    </p:spTree>
    <p:extLst>
      <p:ext uri="{BB962C8B-B14F-4D97-AF65-F5344CB8AC3E}">
        <p14:creationId xmlns:p14="http://schemas.microsoft.com/office/powerpoint/2010/main" val="255951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434" y="508000"/>
            <a:ext cx="10515600" cy="1325563"/>
          </a:xfrm>
        </p:spPr>
        <p:txBody>
          <a:bodyPr>
            <a:normAutofit/>
          </a:bodyPr>
          <a:lstStyle/>
          <a:p>
            <a:pPr algn="ctr"/>
            <a:r>
              <a:rPr lang="en-US" sz="3200" b="1" dirty="0"/>
              <a:t>Learn more about the native land snails of </a:t>
            </a:r>
            <a:r>
              <a:rPr lang="en-US" sz="3200" b="1" dirty="0" err="1"/>
              <a:t>Hawaiʻi</a:t>
            </a:r>
            <a:r>
              <a:rPr lang="en-US" sz="3200" dirty="0"/>
              <a:t/>
            </a:r>
            <a:br>
              <a:rPr lang="en-US" sz="3200" dirty="0"/>
            </a:br>
            <a:endParaRPr lang="en-US" sz="3200" dirty="0">
              <a:latin typeface="+mn-lt"/>
            </a:endParaRPr>
          </a:p>
        </p:txBody>
      </p:sp>
      <p:sp>
        <p:nvSpPr>
          <p:cNvPr id="2" name="TextBox 1">
            <a:extLst>
              <a:ext uri="{FF2B5EF4-FFF2-40B4-BE49-F238E27FC236}">
                <a16:creationId xmlns:a16="http://schemas.microsoft.com/office/drawing/2014/main" xmlns="" id="{64EDF1B8-A825-D04D-8A8B-7C9BB6657F26}"/>
              </a:ext>
            </a:extLst>
          </p:cNvPr>
          <p:cNvSpPr txBox="1"/>
          <p:nvPr/>
        </p:nvSpPr>
        <p:spPr>
          <a:xfrm>
            <a:off x="360344" y="812163"/>
            <a:ext cx="11079676" cy="4524315"/>
          </a:xfrm>
          <a:prstGeom prst="rect">
            <a:avLst/>
          </a:prstGeom>
          <a:noFill/>
        </p:spPr>
        <p:txBody>
          <a:bodyPr wrap="square" rtlCol="0">
            <a:spAutoFit/>
          </a:bodyPr>
          <a:lstStyle/>
          <a:p>
            <a:endParaRPr lang="en-US" sz="3200" dirty="0" smtClean="0"/>
          </a:p>
          <a:p>
            <a:r>
              <a:rPr lang="en-US" sz="3200" dirty="0" smtClean="0"/>
              <a:t> </a:t>
            </a:r>
            <a:endParaRPr lang="en-US" sz="3200" dirty="0"/>
          </a:p>
          <a:p>
            <a:r>
              <a:rPr lang="en-US" sz="2800" dirty="0"/>
              <a:t>Dr. Norine Yeung at the Bishop Museum:</a:t>
            </a:r>
          </a:p>
          <a:p>
            <a:r>
              <a:rPr lang="en-US" sz="2800" dirty="0" smtClean="0">
                <a:hlinkClick r:id="rId2"/>
              </a:rPr>
              <a:t>Dr. </a:t>
            </a:r>
            <a:r>
              <a:rPr lang="en-US" sz="2800" dirty="0" err="1" smtClean="0">
                <a:hlinkClick r:id="rId2"/>
              </a:rPr>
              <a:t>Norine</a:t>
            </a:r>
            <a:r>
              <a:rPr lang="en-US" sz="2800" dirty="0" smtClean="0">
                <a:hlinkClick r:id="rId2"/>
              </a:rPr>
              <a:t> Yeung at the Bishop Museum</a:t>
            </a:r>
            <a:endParaRPr lang="en-US" sz="2800" dirty="0"/>
          </a:p>
          <a:p>
            <a:endParaRPr lang="en-US" sz="2800" dirty="0"/>
          </a:p>
          <a:p>
            <a:r>
              <a:rPr lang="en-US" sz="2800" dirty="0"/>
              <a:t>Snail Extinction Prevention Program:</a:t>
            </a:r>
          </a:p>
          <a:p>
            <a:r>
              <a:rPr lang="en-US" sz="2800" dirty="0" smtClean="0">
                <a:hlinkClick r:id="rId3"/>
              </a:rPr>
              <a:t>Snail Extinction Prevention Program</a:t>
            </a:r>
            <a:endParaRPr lang="en-US" sz="2800" dirty="0"/>
          </a:p>
          <a:p>
            <a:endParaRPr lang="en-US" sz="2800" dirty="0"/>
          </a:p>
          <a:p>
            <a:r>
              <a:rPr lang="en-US" sz="2800" dirty="0"/>
              <a:t>The Hawaiian Tree Snail Conservation Program:</a:t>
            </a:r>
          </a:p>
          <a:p>
            <a:r>
              <a:rPr lang="en-US" sz="2800" dirty="0"/>
              <a:t>http://www2.hawaii.edu/~</a:t>
            </a:r>
            <a:r>
              <a:rPr lang="en-US" sz="2800" dirty="0" err="1"/>
              <a:t>trsnlab</a:t>
            </a:r>
            <a:r>
              <a:rPr lang="en-US" sz="2800" dirty="0"/>
              <a:t>/</a:t>
            </a:r>
          </a:p>
        </p:txBody>
      </p:sp>
      <p:pic>
        <p:nvPicPr>
          <p:cNvPr id="4" name="Picture 3" descr="snail">
            <a:extLst>
              <a:ext uri="{FF2B5EF4-FFF2-40B4-BE49-F238E27FC236}">
                <a16:creationId xmlns:a16="http://schemas.microsoft.com/office/drawing/2014/main" xmlns="" id="{87634CB0-B8B6-D14D-92E1-B61720C5D368}"/>
              </a:ext>
            </a:extLst>
          </p:cNvPr>
          <p:cNvPicPr>
            <a:picLocks noChangeAspect="1"/>
          </p:cNvPicPr>
          <p:nvPr/>
        </p:nvPicPr>
        <p:blipFill>
          <a:blip r:embed="rId4"/>
          <a:stretch>
            <a:fillRect/>
          </a:stretch>
        </p:blipFill>
        <p:spPr>
          <a:xfrm>
            <a:off x="7557608" y="1932112"/>
            <a:ext cx="4139587" cy="4125788"/>
          </a:xfrm>
          <a:prstGeom prst="rect">
            <a:avLst/>
          </a:prstGeom>
        </p:spPr>
      </p:pic>
      <p:sp>
        <p:nvSpPr>
          <p:cNvPr id="5" name="TextBox 4">
            <a:extLst>
              <a:ext uri="{FF2B5EF4-FFF2-40B4-BE49-F238E27FC236}">
                <a16:creationId xmlns:a16="http://schemas.microsoft.com/office/drawing/2014/main" xmlns="" id="{FEC6CEA8-78F6-0243-9AAC-C2429227C112}"/>
              </a:ext>
            </a:extLst>
          </p:cNvPr>
          <p:cNvSpPr txBox="1"/>
          <p:nvPr/>
        </p:nvSpPr>
        <p:spPr>
          <a:xfrm>
            <a:off x="9880270" y="5640779"/>
            <a:ext cx="1726004" cy="307777"/>
          </a:xfrm>
          <a:prstGeom prst="rect">
            <a:avLst/>
          </a:prstGeom>
          <a:noFill/>
        </p:spPr>
        <p:txBody>
          <a:bodyPr wrap="square" rtlCol="0">
            <a:spAutoFit/>
          </a:bodyPr>
          <a:lstStyle/>
          <a:p>
            <a:r>
              <a:rPr lang="en-US" sz="1400">
                <a:solidFill>
                  <a:schemeClr val="bg1"/>
                </a:solidFill>
              </a:rPr>
              <a:t>Photo: David </a:t>
            </a:r>
            <a:r>
              <a:rPr lang="en-US" sz="1400" err="1">
                <a:solidFill>
                  <a:schemeClr val="bg1"/>
                </a:solidFill>
              </a:rPr>
              <a:t>Sischo</a:t>
            </a:r>
            <a:endParaRPr lang="en-US" sz="1400">
              <a:solidFill>
                <a:schemeClr val="bg1"/>
              </a:solidFill>
            </a:endParaRPr>
          </a:p>
        </p:txBody>
      </p:sp>
    </p:spTree>
    <p:extLst>
      <p:ext uri="{BB962C8B-B14F-4D97-AF65-F5344CB8AC3E}">
        <p14:creationId xmlns:p14="http://schemas.microsoft.com/office/powerpoint/2010/main" val="96971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6A2DFA8-914C-914F-803B-D08B521FBCAD}"/>
              </a:ext>
            </a:extLst>
          </p:cNvPr>
          <p:cNvSpPr txBox="1"/>
          <p:nvPr/>
        </p:nvSpPr>
        <p:spPr>
          <a:xfrm>
            <a:off x="5748337" y="1412723"/>
            <a:ext cx="5514109" cy="4401205"/>
          </a:xfrm>
          <a:prstGeom prst="rect">
            <a:avLst/>
          </a:prstGeom>
          <a:noFill/>
        </p:spPr>
        <p:txBody>
          <a:bodyPr wrap="square" rtlCol="0">
            <a:spAutoFit/>
          </a:bodyPr>
          <a:lstStyle/>
          <a:p>
            <a:r>
              <a:rPr lang="en-US" sz="2800" dirty="0"/>
              <a:t>The land snails of Hawaiʻi live in native forests, including wet, mesic, and dry forests. However, more than 750 species of native snails once roamed Hawaii, and of these it is estimated that 50 - 90% of species have gone extinct. What happened? Why did some many of these species die out? Who, or what, was responsible for their extinction? </a:t>
            </a:r>
          </a:p>
        </p:txBody>
      </p:sp>
      <p:pic>
        <p:nvPicPr>
          <p:cNvPr id="4" name="Picture 3" descr="snail">
            <a:extLst>
              <a:ext uri="{FF2B5EF4-FFF2-40B4-BE49-F238E27FC236}">
                <a16:creationId xmlns:a16="http://schemas.microsoft.com/office/drawing/2014/main" xmlns="" id="{164510F5-DA23-BD43-8D05-92E876F66CB4}"/>
              </a:ext>
            </a:extLst>
          </p:cNvPr>
          <p:cNvPicPr>
            <a:picLocks noChangeAspect="1"/>
          </p:cNvPicPr>
          <p:nvPr/>
        </p:nvPicPr>
        <p:blipFill>
          <a:blip r:embed="rId2"/>
          <a:stretch>
            <a:fillRect/>
          </a:stretch>
        </p:blipFill>
        <p:spPr>
          <a:xfrm>
            <a:off x="500063" y="1172921"/>
            <a:ext cx="4548187" cy="4641007"/>
          </a:xfrm>
          <a:prstGeom prst="rect">
            <a:avLst/>
          </a:prstGeom>
        </p:spPr>
      </p:pic>
      <p:sp>
        <p:nvSpPr>
          <p:cNvPr id="5" name="TextBox 4">
            <a:extLst>
              <a:ext uri="{FF2B5EF4-FFF2-40B4-BE49-F238E27FC236}">
                <a16:creationId xmlns:a16="http://schemas.microsoft.com/office/drawing/2014/main" xmlns="" id="{1DFD019E-AF8B-0F43-A6FD-7680F8183445}"/>
              </a:ext>
            </a:extLst>
          </p:cNvPr>
          <p:cNvSpPr txBox="1"/>
          <p:nvPr/>
        </p:nvSpPr>
        <p:spPr>
          <a:xfrm>
            <a:off x="3265714" y="5307899"/>
            <a:ext cx="1626919" cy="307777"/>
          </a:xfrm>
          <a:prstGeom prst="rect">
            <a:avLst/>
          </a:prstGeom>
          <a:noFill/>
        </p:spPr>
        <p:txBody>
          <a:bodyPr wrap="square" rtlCol="0">
            <a:spAutoFit/>
          </a:bodyPr>
          <a:lstStyle/>
          <a:p>
            <a:r>
              <a:rPr lang="en-US" sz="1400" dirty="0">
                <a:solidFill>
                  <a:schemeClr val="bg1"/>
                </a:solidFill>
              </a:rPr>
              <a:t>Photo: David </a:t>
            </a:r>
            <a:r>
              <a:rPr lang="en-US" sz="1400" dirty="0" err="1">
                <a:solidFill>
                  <a:schemeClr val="bg1"/>
                </a:solidFill>
              </a:rPr>
              <a:t>Sischo</a:t>
            </a:r>
            <a:endParaRPr lang="en-US" sz="1400" dirty="0">
              <a:solidFill>
                <a:schemeClr val="bg1"/>
              </a:solidFill>
            </a:endParaRPr>
          </a:p>
        </p:txBody>
      </p:sp>
      <p:sp>
        <p:nvSpPr>
          <p:cNvPr id="3" name="Title 2"/>
          <p:cNvSpPr>
            <a:spLocks noGrp="1"/>
          </p:cNvSpPr>
          <p:nvPr>
            <p:ph type="title"/>
          </p:nvPr>
        </p:nvSpPr>
        <p:spPr>
          <a:xfrm>
            <a:off x="11760286" y="198120"/>
            <a:ext cx="319954" cy="193040"/>
          </a:xfrm>
        </p:spPr>
        <p:txBody>
          <a:bodyPr>
            <a:normAutofit fontScale="90000"/>
          </a:bodyPr>
          <a:lstStyle/>
          <a:p>
            <a:r>
              <a:rPr lang="en-US" sz="800" dirty="0" smtClean="0">
                <a:solidFill>
                  <a:schemeClr val="accent6">
                    <a:lumMod val="60000"/>
                    <a:lumOff val="40000"/>
                  </a:schemeClr>
                </a:solidFill>
              </a:rPr>
              <a:t>2</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121163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6680D4-5B65-8347-8C2B-BEDD76596874}"/>
              </a:ext>
            </a:extLst>
          </p:cNvPr>
          <p:cNvSpPr txBox="1"/>
          <p:nvPr/>
        </p:nvSpPr>
        <p:spPr>
          <a:xfrm>
            <a:off x="4921394" y="722116"/>
            <a:ext cx="6348289" cy="5262979"/>
          </a:xfrm>
          <a:prstGeom prst="rect">
            <a:avLst/>
          </a:prstGeom>
          <a:noFill/>
        </p:spPr>
        <p:txBody>
          <a:bodyPr wrap="square" rtlCol="0">
            <a:spAutoFit/>
          </a:bodyPr>
          <a:lstStyle/>
          <a:p>
            <a:r>
              <a:rPr lang="en-US" sz="2400" dirty="0"/>
              <a:t>While non-native snails can self-fertilize and will lay many eggs in the course of a year or their lifetime, this is not the case with the native snails of the Hawaiian Islands. In fact, there is very limited information on the reproduction of our native snails. The most comprehensive information is on the </a:t>
            </a:r>
            <a:r>
              <a:rPr lang="en-US" sz="2400" dirty="0" err="1"/>
              <a:t>Achatinella</a:t>
            </a:r>
            <a:r>
              <a:rPr lang="en-US" sz="2400" dirty="0"/>
              <a:t> group, which only makes up about 5% of native land snail fauna. These native snails have a very slow reproduction rate. While they can live for up to ten years they may not reproduce until they are five to seven years old. </a:t>
            </a:r>
            <a:r>
              <a:rPr lang="en-US" sz="2400" dirty="0" err="1"/>
              <a:t>Hawaiʻiʻs</a:t>
            </a:r>
            <a:r>
              <a:rPr lang="en-US" sz="2400" dirty="0"/>
              <a:t> native snails evolved without predators and so they did not need to produce many, many offspring to survive. </a:t>
            </a:r>
          </a:p>
        </p:txBody>
      </p:sp>
      <p:pic>
        <p:nvPicPr>
          <p:cNvPr id="3" name="Picture 2" descr="more snails">
            <a:extLst>
              <a:ext uri="{FF2B5EF4-FFF2-40B4-BE49-F238E27FC236}">
                <a16:creationId xmlns:a16="http://schemas.microsoft.com/office/drawing/2014/main" xmlns="" id="{DBBDC754-3D95-7740-B9B9-1FD29455378A}"/>
              </a:ext>
            </a:extLst>
          </p:cNvPr>
          <p:cNvPicPr>
            <a:picLocks noChangeAspect="1"/>
          </p:cNvPicPr>
          <p:nvPr/>
        </p:nvPicPr>
        <p:blipFill>
          <a:blip r:embed="rId2"/>
          <a:stretch>
            <a:fillRect/>
          </a:stretch>
        </p:blipFill>
        <p:spPr>
          <a:xfrm>
            <a:off x="745671" y="876494"/>
            <a:ext cx="3848670" cy="3861761"/>
          </a:xfrm>
          <a:prstGeom prst="rect">
            <a:avLst/>
          </a:prstGeom>
        </p:spPr>
      </p:pic>
      <p:sp>
        <p:nvSpPr>
          <p:cNvPr id="4" name="Title 3"/>
          <p:cNvSpPr>
            <a:spLocks noGrp="1"/>
          </p:cNvSpPr>
          <p:nvPr>
            <p:ph type="title"/>
          </p:nvPr>
        </p:nvSpPr>
        <p:spPr>
          <a:xfrm>
            <a:off x="11579860" y="243840"/>
            <a:ext cx="421640" cy="319088"/>
          </a:xfrm>
        </p:spPr>
        <p:txBody>
          <a:bodyPr>
            <a:normAutofit/>
          </a:bodyPr>
          <a:lstStyle/>
          <a:p>
            <a:r>
              <a:rPr lang="en-US" sz="800" dirty="0" smtClean="0">
                <a:solidFill>
                  <a:schemeClr val="accent6">
                    <a:lumMod val="60000"/>
                    <a:lumOff val="40000"/>
                  </a:schemeClr>
                </a:solidFill>
              </a:rPr>
              <a:t>3</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82911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AE2AA28-3FA2-9548-A645-221D352120CF}"/>
              </a:ext>
            </a:extLst>
          </p:cNvPr>
          <p:cNvSpPr txBox="1"/>
          <p:nvPr/>
        </p:nvSpPr>
        <p:spPr>
          <a:xfrm>
            <a:off x="6858000" y="1868922"/>
            <a:ext cx="4717288" cy="4154984"/>
          </a:xfrm>
          <a:prstGeom prst="rect">
            <a:avLst/>
          </a:prstGeom>
          <a:noFill/>
        </p:spPr>
        <p:txBody>
          <a:bodyPr wrap="square" rtlCol="0">
            <a:spAutoFit/>
          </a:bodyPr>
          <a:lstStyle/>
          <a:p>
            <a:r>
              <a:rPr lang="en-US" sz="2400" dirty="0"/>
              <a:t>The native snails of the Hawaiian Islands were so beautiful that in the 1800ʻs many people began to collect them. Some of these collections can be found in the museums of Hawaii, such as the Lyman Museum in Hilo, on Hawaiʻi Island, and the Bishop Museum, on Oahu. However, over-collection was one of the reasons that native snail numbers were reduced. </a:t>
            </a:r>
          </a:p>
        </p:txBody>
      </p:sp>
      <p:pic>
        <p:nvPicPr>
          <p:cNvPr id="3" name="Picture 2" descr="even more snails">
            <a:extLst>
              <a:ext uri="{FF2B5EF4-FFF2-40B4-BE49-F238E27FC236}">
                <a16:creationId xmlns:a16="http://schemas.microsoft.com/office/drawing/2014/main" xmlns="" id="{DA7D1468-307D-C244-AF76-EBFD529C96C7}"/>
              </a:ext>
            </a:extLst>
          </p:cNvPr>
          <p:cNvPicPr>
            <a:picLocks noChangeAspect="1"/>
          </p:cNvPicPr>
          <p:nvPr/>
        </p:nvPicPr>
        <p:blipFill>
          <a:blip r:embed="rId2"/>
          <a:stretch>
            <a:fillRect/>
          </a:stretch>
        </p:blipFill>
        <p:spPr>
          <a:xfrm>
            <a:off x="590688" y="1597460"/>
            <a:ext cx="5725836" cy="4298950"/>
          </a:xfrm>
          <a:prstGeom prst="rect">
            <a:avLst/>
          </a:prstGeom>
        </p:spPr>
      </p:pic>
      <p:sp>
        <p:nvSpPr>
          <p:cNvPr id="5" name="TextBox 4">
            <a:extLst>
              <a:ext uri="{FF2B5EF4-FFF2-40B4-BE49-F238E27FC236}">
                <a16:creationId xmlns:a16="http://schemas.microsoft.com/office/drawing/2014/main" xmlns="" id="{A4987741-B737-8C4A-9668-02B3B4D0640B}"/>
              </a:ext>
            </a:extLst>
          </p:cNvPr>
          <p:cNvSpPr txBox="1"/>
          <p:nvPr/>
        </p:nvSpPr>
        <p:spPr>
          <a:xfrm>
            <a:off x="101724" y="510928"/>
            <a:ext cx="6975970" cy="646331"/>
          </a:xfrm>
          <a:prstGeom prst="rect">
            <a:avLst/>
          </a:prstGeom>
          <a:noFill/>
        </p:spPr>
        <p:txBody>
          <a:bodyPr wrap="square" rtlCol="0">
            <a:spAutoFit/>
          </a:bodyPr>
          <a:lstStyle/>
          <a:p>
            <a:pPr algn="ctr"/>
            <a:r>
              <a:rPr lang="en-US" sz="3600" dirty="0"/>
              <a:t>Over-collection by humans</a:t>
            </a:r>
          </a:p>
        </p:txBody>
      </p:sp>
      <p:sp>
        <p:nvSpPr>
          <p:cNvPr id="2" name="Title 1"/>
          <p:cNvSpPr>
            <a:spLocks noGrp="1"/>
          </p:cNvSpPr>
          <p:nvPr>
            <p:ph type="title"/>
          </p:nvPr>
        </p:nvSpPr>
        <p:spPr>
          <a:xfrm>
            <a:off x="11714480" y="243840"/>
            <a:ext cx="350520" cy="359728"/>
          </a:xfrm>
        </p:spPr>
        <p:txBody>
          <a:bodyPr>
            <a:normAutofit/>
          </a:bodyPr>
          <a:lstStyle/>
          <a:p>
            <a:r>
              <a:rPr lang="en-US" sz="800" dirty="0" smtClean="0">
                <a:solidFill>
                  <a:schemeClr val="accent6">
                    <a:lumMod val="60000"/>
                    <a:lumOff val="40000"/>
                  </a:schemeClr>
                </a:solidFill>
              </a:rPr>
              <a:t>4</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368688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81C9D32-F33F-904F-94BA-FC0F7470E2C7}"/>
              </a:ext>
            </a:extLst>
          </p:cNvPr>
          <p:cNvSpPr txBox="1"/>
          <p:nvPr/>
        </p:nvSpPr>
        <p:spPr>
          <a:xfrm>
            <a:off x="6143625" y="1042748"/>
            <a:ext cx="5121791" cy="584775"/>
          </a:xfrm>
          <a:prstGeom prst="rect">
            <a:avLst/>
          </a:prstGeom>
          <a:noFill/>
        </p:spPr>
        <p:txBody>
          <a:bodyPr wrap="square" rtlCol="0">
            <a:spAutoFit/>
          </a:bodyPr>
          <a:lstStyle/>
          <a:p>
            <a:pPr algn="ctr"/>
            <a:r>
              <a:rPr lang="en-US" sz="3200"/>
              <a:t>Habitat loss and degradation</a:t>
            </a:r>
          </a:p>
        </p:txBody>
      </p:sp>
      <p:sp>
        <p:nvSpPr>
          <p:cNvPr id="3" name="TextBox 2">
            <a:extLst>
              <a:ext uri="{FF2B5EF4-FFF2-40B4-BE49-F238E27FC236}">
                <a16:creationId xmlns:a16="http://schemas.microsoft.com/office/drawing/2014/main" xmlns="" id="{E9A427EE-397E-6542-A64D-BEF11AD53A59}"/>
              </a:ext>
            </a:extLst>
          </p:cNvPr>
          <p:cNvSpPr txBox="1"/>
          <p:nvPr/>
        </p:nvSpPr>
        <p:spPr>
          <a:xfrm>
            <a:off x="6143625" y="2252044"/>
            <a:ext cx="5382305" cy="3539430"/>
          </a:xfrm>
          <a:prstGeom prst="rect">
            <a:avLst/>
          </a:prstGeom>
          <a:noFill/>
        </p:spPr>
        <p:txBody>
          <a:bodyPr wrap="square" rtlCol="0">
            <a:spAutoFit/>
          </a:bodyPr>
          <a:lstStyle/>
          <a:p>
            <a:r>
              <a:rPr lang="en-US" sz="2800"/>
              <a:t>Habitat destruction by ungulates, pigs and goats have been another factor in the reduction or extinction of populations of native snail species. However, the landscape is not only changed by these animals. Humans also play a major role in habitat loss. </a:t>
            </a:r>
          </a:p>
        </p:txBody>
      </p:sp>
      <p:pic>
        <p:nvPicPr>
          <p:cNvPr id="7" name="Picture 6" descr="A pile of green grass&#10;&#10;Description automatically generated">
            <a:extLst>
              <a:ext uri="{FF2B5EF4-FFF2-40B4-BE49-F238E27FC236}">
                <a16:creationId xmlns:a16="http://schemas.microsoft.com/office/drawing/2014/main" xmlns="" id="{50A617EA-E68D-B342-964E-2E38B3CB199A}"/>
              </a:ext>
            </a:extLst>
          </p:cNvPr>
          <p:cNvPicPr>
            <a:picLocks noChangeAspect="1"/>
          </p:cNvPicPr>
          <p:nvPr/>
        </p:nvPicPr>
        <p:blipFill>
          <a:blip r:embed="rId2"/>
          <a:stretch>
            <a:fillRect/>
          </a:stretch>
        </p:blipFill>
        <p:spPr>
          <a:xfrm>
            <a:off x="666070" y="1153528"/>
            <a:ext cx="5122433" cy="3539431"/>
          </a:xfrm>
          <a:prstGeom prst="rect">
            <a:avLst/>
          </a:prstGeom>
        </p:spPr>
      </p:pic>
      <p:sp>
        <p:nvSpPr>
          <p:cNvPr id="4" name="Title 3"/>
          <p:cNvSpPr>
            <a:spLocks noGrp="1"/>
          </p:cNvSpPr>
          <p:nvPr>
            <p:ph type="title"/>
          </p:nvPr>
        </p:nvSpPr>
        <p:spPr>
          <a:xfrm>
            <a:off x="11666736" y="263278"/>
            <a:ext cx="401320" cy="355553"/>
          </a:xfrm>
        </p:spPr>
        <p:txBody>
          <a:bodyPr>
            <a:normAutofit/>
          </a:bodyPr>
          <a:lstStyle/>
          <a:p>
            <a:r>
              <a:rPr lang="en-US" sz="800" dirty="0" smtClean="0">
                <a:solidFill>
                  <a:schemeClr val="accent6">
                    <a:lumMod val="60000"/>
                    <a:lumOff val="40000"/>
                  </a:schemeClr>
                </a:solidFill>
              </a:rPr>
              <a:t>5</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167502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2D92C6-0980-5741-958C-2C06B2977873}"/>
              </a:ext>
            </a:extLst>
          </p:cNvPr>
          <p:cNvSpPr txBox="1"/>
          <p:nvPr/>
        </p:nvSpPr>
        <p:spPr>
          <a:xfrm>
            <a:off x="545894" y="418420"/>
            <a:ext cx="2935246" cy="1569660"/>
          </a:xfrm>
          <a:prstGeom prst="rect">
            <a:avLst/>
          </a:prstGeom>
          <a:noFill/>
        </p:spPr>
        <p:txBody>
          <a:bodyPr wrap="square" rtlCol="0">
            <a:spAutoFit/>
          </a:bodyPr>
          <a:lstStyle/>
          <a:p>
            <a:pPr algn="ctr"/>
            <a:r>
              <a:rPr lang="en-US" sz="3200" dirty="0"/>
              <a:t>Predation by non-native snails</a:t>
            </a:r>
          </a:p>
        </p:txBody>
      </p:sp>
      <p:sp>
        <p:nvSpPr>
          <p:cNvPr id="3" name="TextBox 2">
            <a:extLst>
              <a:ext uri="{FF2B5EF4-FFF2-40B4-BE49-F238E27FC236}">
                <a16:creationId xmlns:a16="http://schemas.microsoft.com/office/drawing/2014/main" xmlns="" id="{44753C13-5D33-A740-A320-15DD8CA896E4}"/>
              </a:ext>
            </a:extLst>
          </p:cNvPr>
          <p:cNvSpPr txBox="1"/>
          <p:nvPr/>
        </p:nvSpPr>
        <p:spPr>
          <a:xfrm>
            <a:off x="4286250" y="256619"/>
            <a:ext cx="7578126" cy="6370975"/>
          </a:xfrm>
          <a:prstGeom prst="rect">
            <a:avLst/>
          </a:prstGeom>
          <a:noFill/>
        </p:spPr>
        <p:txBody>
          <a:bodyPr wrap="square" rtlCol="0">
            <a:spAutoFit/>
          </a:bodyPr>
          <a:lstStyle/>
          <a:p>
            <a:r>
              <a:rPr lang="en-US" sz="2400"/>
              <a:t>Predation is another factor in the loss and reduction of native species. The introduction of the giant African snail </a:t>
            </a:r>
            <a:r>
              <a:rPr lang="en-US" sz="2400" i="1" err="1"/>
              <a:t>Achitina</a:t>
            </a:r>
            <a:r>
              <a:rPr lang="en-US" sz="2400" i="1"/>
              <a:t> </a:t>
            </a:r>
            <a:r>
              <a:rPr lang="en-US" sz="2400" i="1" err="1"/>
              <a:t>fulica</a:t>
            </a:r>
            <a:r>
              <a:rPr lang="en-US" sz="2400" i="1"/>
              <a:t> </a:t>
            </a:r>
            <a:r>
              <a:rPr lang="en-US" sz="2400"/>
              <a:t>in Hawaiʻi led to immense changes. In 1936 this snail was intentionally introduced to both Oahu and Maui. The snail was transported in baggage to Oahu and shipped to Maui via the mail. In no time their numbers increased and became a problem to farmers as they devoured crops. To try to reduce populations, predacious snail species were introduced to Hawaiʻi. However, instead of these predators going after the invasive giant African snails, these new arrivals began to prey on native snails. Today in Hawaiʻi there are predacious snails, slugs, and flatworms that are responsible for the loss and reduction of native snail species. Some of these predacious species of importance are </a:t>
            </a:r>
            <a:r>
              <a:rPr lang="en-US" sz="2400" i="1" err="1"/>
              <a:t>Euglandia</a:t>
            </a:r>
            <a:r>
              <a:rPr lang="en-US" sz="2400" i="1"/>
              <a:t> </a:t>
            </a:r>
            <a:r>
              <a:rPr lang="en-US" sz="2400" i="1" err="1"/>
              <a:t>rosea</a:t>
            </a:r>
            <a:r>
              <a:rPr lang="en-US" sz="2400"/>
              <a:t>, the rosy wolf snail, </a:t>
            </a:r>
            <a:r>
              <a:rPr lang="en-US" sz="2400" i="1" err="1"/>
              <a:t>Limax</a:t>
            </a:r>
            <a:r>
              <a:rPr lang="en-US" sz="2400" i="1"/>
              <a:t> maximus </a:t>
            </a:r>
            <a:r>
              <a:rPr lang="en-US" sz="2400"/>
              <a:t>the leopard slug, and </a:t>
            </a:r>
            <a:r>
              <a:rPr lang="en-US" sz="2400" i="1" err="1"/>
              <a:t>Platydemous</a:t>
            </a:r>
            <a:r>
              <a:rPr lang="en-US" sz="2400" i="1"/>
              <a:t> </a:t>
            </a:r>
            <a:r>
              <a:rPr lang="en-US" sz="2400" i="1" err="1"/>
              <a:t>manokwari</a:t>
            </a:r>
            <a:r>
              <a:rPr lang="en-US" sz="2400" i="1"/>
              <a:t> </a:t>
            </a:r>
            <a:r>
              <a:rPr lang="en-US" sz="2400"/>
              <a:t>the New Guinea flatworm.  </a:t>
            </a:r>
          </a:p>
        </p:txBody>
      </p:sp>
      <p:pic>
        <p:nvPicPr>
          <p:cNvPr id="7" name="Picture 6" descr="snail">
            <a:extLst>
              <a:ext uri="{FF2B5EF4-FFF2-40B4-BE49-F238E27FC236}">
                <a16:creationId xmlns:a16="http://schemas.microsoft.com/office/drawing/2014/main" xmlns="" id="{B017CA65-BEA3-D742-99B6-1444EA2B0FB9}"/>
              </a:ext>
            </a:extLst>
          </p:cNvPr>
          <p:cNvPicPr>
            <a:picLocks noChangeAspect="1"/>
          </p:cNvPicPr>
          <p:nvPr/>
        </p:nvPicPr>
        <p:blipFill rotWithShape="1">
          <a:blip r:embed="rId2">
            <a:extLst>
              <a:ext uri="{28A0092B-C50C-407E-A947-70E740481C1C}">
                <a14:useLocalDpi xmlns:a14="http://schemas.microsoft.com/office/drawing/2010/main" val="0"/>
              </a:ext>
            </a:extLst>
          </a:blip>
          <a:srcRect l="-523" t="24893" r="523" b="7296"/>
          <a:stretch/>
        </p:blipFill>
        <p:spPr>
          <a:xfrm>
            <a:off x="256825" y="2271712"/>
            <a:ext cx="3595192" cy="1569659"/>
          </a:xfrm>
          <a:prstGeom prst="rect">
            <a:avLst/>
          </a:prstGeom>
          <a:ln w="76200">
            <a:solidFill>
              <a:schemeClr val="tx1"/>
            </a:solidFill>
          </a:ln>
        </p:spPr>
      </p:pic>
      <p:pic>
        <p:nvPicPr>
          <p:cNvPr id="8" name="Picture 7" descr="A picture containing animal, food, indoor&#10;&#10;Description automatically generated">
            <a:extLst>
              <a:ext uri="{FF2B5EF4-FFF2-40B4-BE49-F238E27FC236}">
                <a16:creationId xmlns:a16="http://schemas.microsoft.com/office/drawing/2014/main" xmlns="" id="{5BFCC983-34DC-B649-BB57-4EA40609B635}"/>
              </a:ext>
            </a:extLst>
          </p:cNvPr>
          <p:cNvPicPr>
            <a:picLocks noChangeAspect="1"/>
          </p:cNvPicPr>
          <p:nvPr/>
        </p:nvPicPr>
        <p:blipFill rotWithShape="1">
          <a:blip r:embed="rId3"/>
          <a:srcRect t="14216" r="18235" b="11206"/>
          <a:stretch/>
        </p:blipFill>
        <p:spPr>
          <a:xfrm>
            <a:off x="466404" y="4214813"/>
            <a:ext cx="3417975" cy="2326236"/>
          </a:xfrm>
          <a:prstGeom prst="rect">
            <a:avLst/>
          </a:prstGeom>
          <a:ln w="57150">
            <a:solidFill>
              <a:schemeClr val="tx1"/>
            </a:solidFill>
          </a:ln>
        </p:spPr>
      </p:pic>
      <p:sp>
        <p:nvSpPr>
          <p:cNvPr id="4" name="Title 3"/>
          <p:cNvSpPr>
            <a:spLocks noGrp="1"/>
          </p:cNvSpPr>
          <p:nvPr>
            <p:ph type="title"/>
          </p:nvPr>
        </p:nvSpPr>
        <p:spPr>
          <a:xfrm>
            <a:off x="11755156" y="304596"/>
            <a:ext cx="218440" cy="227648"/>
          </a:xfrm>
        </p:spPr>
        <p:txBody>
          <a:bodyPr>
            <a:normAutofit/>
          </a:bodyPr>
          <a:lstStyle/>
          <a:p>
            <a:r>
              <a:rPr lang="en-US" sz="800" dirty="0" smtClean="0">
                <a:solidFill>
                  <a:schemeClr val="accent6">
                    <a:lumMod val="60000"/>
                    <a:lumOff val="40000"/>
                  </a:schemeClr>
                </a:solidFill>
              </a:rPr>
              <a:t>6</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48128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65B6FEB-5856-764B-ACF8-2B780586DA9C}"/>
              </a:ext>
            </a:extLst>
          </p:cNvPr>
          <p:cNvSpPr txBox="1"/>
          <p:nvPr/>
        </p:nvSpPr>
        <p:spPr>
          <a:xfrm>
            <a:off x="7392205" y="874974"/>
            <a:ext cx="4009221" cy="584775"/>
          </a:xfrm>
          <a:prstGeom prst="rect">
            <a:avLst/>
          </a:prstGeom>
          <a:noFill/>
        </p:spPr>
        <p:txBody>
          <a:bodyPr wrap="square" rtlCol="0">
            <a:spAutoFit/>
          </a:bodyPr>
          <a:lstStyle/>
          <a:p>
            <a:pPr algn="ctr"/>
            <a:r>
              <a:rPr lang="en-US" sz="3200" dirty="0"/>
              <a:t>Predation by rats </a:t>
            </a:r>
          </a:p>
        </p:txBody>
      </p:sp>
      <p:sp>
        <p:nvSpPr>
          <p:cNvPr id="3" name="TextBox 2">
            <a:extLst>
              <a:ext uri="{FF2B5EF4-FFF2-40B4-BE49-F238E27FC236}">
                <a16:creationId xmlns:a16="http://schemas.microsoft.com/office/drawing/2014/main" xmlns="" id="{3F882D83-B2B3-A741-881D-C0C1B43BE45B}"/>
              </a:ext>
            </a:extLst>
          </p:cNvPr>
          <p:cNvSpPr txBox="1"/>
          <p:nvPr/>
        </p:nvSpPr>
        <p:spPr>
          <a:xfrm>
            <a:off x="469446" y="439854"/>
            <a:ext cx="6471868" cy="6001643"/>
          </a:xfrm>
          <a:prstGeom prst="rect">
            <a:avLst/>
          </a:prstGeom>
          <a:noFill/>
        </p:spPr>
        <p:txBody>
          <a:bodyPr wrap="square" rtlCol="0">
            <a:spAutoFit/>
          </a:bodyPr>
          <a:lstStyle/>
          <a:p>
            <a:r>
              <a:rPr lang="en-US" sz="2400" dirty="0"/>
              <a:t>In addition to predation by non-native snails, slugs and flatworms, rats have been a major factor in extinction and reduction of native snails of Hawaiʻi. Rats, especially the tree rat or black rat, </a:t>
            </a:r>
            <a:r>
              <a:rPr lang="en-US" sz="2400" i="1" dirty="0"/>
              <a:t>Rattus </a:t>
            </a:r>
            <a:r>
              <a:rPr lang="en-US" sz="2400" i="1" dirty="0" err="1"/>
              <a:t>rattus</a:t>
            </a:r>
            <a:r>
              <a:rPr lang="en-US" sz="2400" dirty="0"/>
              <a:t> were introduced to Hawaiʻi by ships that began to visit the islands during the age of colonization by Europeans. The Hawaiian tree snails in the </a:t>
            </a:r>
            <a:r>
              <a:rPr lang="en-US" sz="2400" i="1" dirty="0" err="1"/>
              <a:t>Achatinella</a:t>
            </a:r>
            <a:r>
              <a:rPr lang="en-US" sz="2400" i="1" dirty="0"/>
              <a:t> </a:t>
            </a:r>
            <a:r>
              <a:rPr lang="en-US" sz="2400" dirty="0"/>
              <a:t>and</a:t>
            </a:r>
            <a:r>
              <a:rPr lang="en-US" sz="2400" i="1" dirty="0"/>
              <a:t> </a:t>
            </a:r>
            <a:r>
              <a:rPr lang="en-US" sz="2400" i="1" dirty="0" err="1"/>
              <a:t>Partulina</a:t>
            </a:r>
            <a:r>
              <a:rPr lang="en-US" sz="2400" i="1" dirty="0"/>
              <a:t> </a:t>
            </a:r>
            <a:r>
              <a:rPr lang="en-US" sz="2400" dirty="0"/>
              <a:t>genera are tree dwellers that fed on fungus growing on trees. These snails move slowly, often remaining in one tree for great lengths of time. The black rat are key predators of native snails and are responsible for the reduction in populations of not just snails, but many other </a:t>
            </a:r>
            <a:r>
              <a:rPr lang="en-US" sz="2400" b="1" dirty="0"/>
              <a:t>endemic</a:t>
            </a:r>
            <a:r>
              <a:rPr lang="en-US" sz="2400" dirty="0"/>
              <a:t> Hawaiian flora and fauna species. Besides rats, another predator of Hawaiian snails is the </a:t>
            </a:r>
            <a:r>
              <a:rPr lang="en-US" sz="2400" dirty="0" err="1"/>
              <a:t>Jacksonʻs</a:t>
            </a:r>
            <a:r>
              <a:rPr lang="en-US" sz="2400" dirty="0"/>
              <a:t> chameleon. </a:t>
            </a:r>
          </a:p>
        </p:txBody>
      </p:sp>
      <p:pic>
        <p:nvPicPr>
          <p:cNvPr id="7" name="Picture 6" descr="rat&#10;">
            <a:extLst>
              <a:ext uri="{FF2B5EF4-FFF2-40B4-BE49-F238E27FC236}">
                <a16:creationId xmlns:a16="http://schemas.microsoft.com/office/drawing/2014/main" xmlns="" id="{D11713EA-B41C-7147-92FA-8845BA536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415" y="2085518"/>
            <a:ext cx="4622799" cy="3897508"/>
          </a:xfrm>
          <a:prstGeom prst="rect">
            <a:avLst/>
          </a:prstGeom>
          <a:ln w="57150">
            <a:solidFill>
              <a:schemeClr val="tx1"/>
            </a:solidFill>
          </a:ln>
        </p:spPr>
      </p:pic>
      <p:sp>
        <p:nvSpPr>
          <p:cNvPr id="4" name="Title 3"/>
          <p:cNvSpPr>
            <a:spLocks noGrp="1"/>
          </p:cNvSpPr>
          <p:nvPr>
            <p:ph type="title"/>
          </p:nvPr>
        </p:nvSpPr>
        <p:spPr>
          <a:xfrm>
            <a:off x="11708214" y="285390"/>
            <a:ext cx="320040" cy="308928"/>
          </a:xfrm>
        </p:spPr>
        <p:txBody>
          <a:bodyPr>
            <a:normAutofit/>
          </a:bodyPr>
          <a:lstStyle/>
          <a:p>
            <a:r>
              <a:rPr lang="en-US" sz="800" dirty="0" smtClean="0">
                <a:solidFill>
                  <a:schemeClr val="accent6">
                    <a:lumMod val="60000"/>
                    <a:lumOff val="40000"/>
                  </a:schemeClr>
                </a:solidFill>
              </a:rPr>
              <a:t>7</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306672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85FE6C-0C0B-B742-BE39-2BADA8F6C18E}"/>
              </a:ext>
            </a:extLst>
          </p:cNvPr>
          <p:cNvSpPr txBox="1"/>
          <p:nvPr/>
        </p:nvSpPr>
        <p:spPr>
          <a:xfrm>
            <a:off x="1648691" y="288265"/>
            <a:ext cx="8894618" cy="584775"/>
          </a:xfrm>
          <a:prstGeom prst="rect">
            <a:avLst/>
          </a:prstGeom>
          <a:noFill/>
        </p:spPr>
        <p:txBody>
          <a:bodyPr wrap="square" rtlCol="0">
            <a:spAutoFit/>
          </a:bodyPr>
          <a:lstStyle/>
          <a:p>
            <a:pPr algn="ctr"/>
            <a:r>
              <a:rPr lang="en-US" sz="3200" dirty="0"/>
              <a:t>Predation by reptiles: Jackson’s chameleon</a:t>
            </a:r>
          </a:p>
        </p:txBody>
      </p:sp>
      <p:sp>
        <p:nvSpPr>
          <p:cNvPr id="3" name="TextBox 2">
            <a:extLst>
              <a:ext uri="{FF2B5EF4-FFF2-40B4-BE49-F238E27FC236}">
                <a16:creationId xmlns:a16="http://schemas.microsoft.com/office/drawing/2014/main" xmlns="" id="{D9F55A5E-0B00-3046-8D25-96E4AF56F14E}"/>
              </a:ext>
            </a:extLst>
          </p:cNvPr>
          <p:cNvSpPr txBox="1"/>
          <p:nvPr/>
        </p:nvSpPr>
        <p:spPr>
          <a:xfrm>
            <a:off x="499382" y="937424"/>
            <a:ext cx="6055797" cy="5632311"/>
          </a:xfrm>
          <a:prstGeom prst="rect">
            <a:avLst/>
          </a:prstGeom>
          <a:noFill/>
        </p:spPr>
        <p:txBody>
          <a:bodyPr wrap="square" rtlCol="0">
            <a:spAutoFit/>
          </a:bodyPr>
          <a:lstStyle/>
          <a:p>
            <a:r>
              <a:rPr lang="en-US" sz="2000" dirty="0"/>
              <a:t>Scientists are studying the impact of an introduced reptile on </a:t>
            </a:r>
            <a:r>
              <a:rPr lang="en-US" sz="2000" dirty="0" err="1"/>
              <a:t>Hawaiʻi’s</a:t>
            </a:r>
            <a:r>
              <a:rPr lang="en-US" sz="2000" dirty="0"/>
              <a:t> native species. These chameleons prey on flying insects, spiders, centipedes, </a:t>
            </a:r>
            <a:r>
              <a:rPr lang="en-US" sz="2000" b="1" dirty="0" err="1"/>
              <a:t>isopoods</a:t>
            </a:r>
            <a:r>
              <a:rPr lang="en-US" sz="2000" dirty="0"/>
              <a:t>, millipedes, snails, lizards, and small birds. Native insects and native snails, including endangered snails, have been found in the </a:t>
            </a:r>
            <a:r>
              <a:rPr lang="en-US" sz="2000" b="1" dirty="0"/>
              <a:t>dissected</a:t>
            </a:r>
            <a:r>
              <a:rPr lang="en-US" sz="2000" dirty="0"/>
              <a:t> stomachs of Jackson’s chameleons </a:t>
            </a:r>
            <a:r>
              <a:rPr lang="en-US" sz="2000" i="1" dirty="0" err="1"/>
              <a:t>Chamaeleo</a:t>
            </a:r>
            <a:r>
              <a:rPr lang="en-US" sz="2000" i="1" dirty="0"/>
              <a:t> </a:t>
            </a:r>
            <a:r>
              <a:rPr lang="en-US" sz="2000" i="1" dirty="0" err="1"/>
              <a:t>jacksonii</a:t>
            </a:r>
            <a:r>
              <a:rPr lang="en-US" sz="2000" i="1" dirty="0"/>
              <a:t>. </a:t>
            </a:r>
            <a:r>
              <a:rPr lang="en-US" sz="2000" dirty="0"/>
              <a:t>The Jackson’s chameleon was introduced to Oahu </a:t>
            </a:r>
            <a:r>
              <a:rPr lang="en-US" sz="2000" dirty="0" err="1"/>
              <a:t>Hawaiʻi</a:t>
            </a:r>
            <a:r>
              <a:rPr lang="en-US" sz="2000" dirty="0"/>
              <a:t> in the 1970ʻs as part of the pet trade.  People found them quite appealing, transported them as pets, and they are now established on all of the main Hawaiian Islands. The chameleon lives in wetter habitats from 100 – 1000 meters in elevation.  Their ecological impact on native species is only beginning to be studied and understood. Scientists know that the chameleon is undergoing a  range expansion and may move into upper elevation, native forests, and impact native  species, including threatened and endangered, including native snails.  </a:t>
            </a:r>
          </a:p>
        </p:txBody>
      </p:sp>
      <p:pic>
        <p:nvPicPr>
          <p:cNvPr id="4" name="Picture 3" descr="A close up of a reptile&#10;&#10;Description automatically generated">
            <a:extLst>
              <a:ext uri="{FF2B5EF4-FFF2-40B4-BE49-F238E27FC236}">
                <a16:creationId xmlns:a16="http://schemas.microsoft.com/office/drawing/2014/main" xmlns="" id="{1FC07770-CC4D-0148-AF04-6549928C8379}"/>
              </a:ext>
            </a:extLst>
          </p:cNvPr>
          <p:cNvPicPr>
            <a:picLocks noChangeAspect="1"/>
          </p:cNvPicPr>
          <p:nvPr/>
        </p:nvPicPr>
        <p:blipFill>
          <a:blip r:embed="rId2"/>
          <a:stretch>
            <a:fillRect/>
          </a:stretch>
        </p:blipFill>
        <p:spPr>
          <a:xfrm>
            <a:off x="6703637" y="1988623"/>
            <a:ext cx="5119610" cy="3165268"/>
          </a:xfrm>
          <a:prstGeom prst="rect">
            <a:avLst/>
          </a:prstGeom>
          <a:ln w="57150">
            <a:solidFill>
              <a:schemeClr val="tx1"/>
            </a:solidFill>
          </a:ln>
        </p:spPr>
      </p:pic>
      <p:sp>
        <p:nvSpPr>
          <p:cNvPr id="5" name="Title 4"/>
          <p:cNvSpPr>
            <a:spLocks noGrp="1"/>
          </p:cNvSpPr>
          <p:nvPr>
            <p:ph type="title"/>
          </p:nvPr>
        </p:nvSpPr>
        <p:spPr>
          <a:xfrm>
            <a:off x="11714480" y="138881"/>
            <a:ext cx="370840" cy="298768"/>
          </a:xfrm>
        </p:spPr>
        <p:txBody>
          <a:bodyPr>
            <a:normAutofit/>
          </a:bodyPr>
          <a:lstStyle/>
          <a:p>
            <a:r>
              <a:rPr lang="en-US" sz="800" dirty="0" smtClean="0">
                <a:solidFill>
                  <a:schemeClr val="accent6">
                    <a:lumMod val="60000"/>
                    <a:lumOff val="40000"/>
                  </a:schemeClr>
                </a:solidFill>
              </a:rPr>
              <a:t>8</a:t>
            </a:r>
            <a:endParaRPr lang="en-US" sz="800" dirty="0">
              <a:solidFill>
                <a:schemeClr val="accent6">
                  <a:lumMod val="60000"/>
                  <a:lumOff val="40000"/>
                </a:schemeClr>
              </a:solidFill>
            </a:endParaRPr>
          </a:p>
        </p:txBody>
      </p:sp>
    </p:spTree>
    <p:extLst>
      <p:ext uri="{BB962C8B-B14F-4D97-AF65-F5344CB8AC3E}">
        <p14:creationId xmlns:p14="http://schemas.microsoft.com/office/powerpoint/2010/main" val="277746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4800" y="1351224"/>
            <a:ext cx="6014720" cy="741727"/>
          </a:xfrm>
        </p:spPr>
        <p:txBody>
          <a:bodyPr>
            <a:normAutofit fontScale="90000"/>
          </a:bodyPr>
          <a:lstStyle/>
          <a:p>
            <a:pPr algn="ctr"/>
            <a:r>
              <a:rPr lang="en-US" sz="3600" b="1" dirty="0"/>
              <a:t>Climate change </a:t>
            </a:r>
            <a:r>
              <a:rPr lang="en-US" sz="3200" dirty="0"/>
              <a:t/>
            </a:r>
            <a:br>
              <a:rPr lang="en-US" sz="3200" dirty="0"/>
            </a:br>
            <a:endParaRPr lang="en-US" sz="3200" dirty="0">
              <a:latin typeface="+mn-lt"/>
            </a:endParaRPr>
          </a:p>
        </p:txBody>
      </p:sp>
      <p:sp>
        <p:nvSpPr>
          <p:cNvPr id="3" name="TextBox 2">
            <a:extLst>
              <a:ext uri="{FF2B5EF4-FFF2-40B4-BE49-F238E27FC236}">
                <a16:creationId xmlns:a16="http://schemas.microsoft.com/office/drawing/2014/main" xmlns="" id="{ABA4DDD9-A8F8-784B-96CD-1A06EE9A39B0}"/>
              </a:ext>
            </a:extLst>
          </p:cNvPr>
          <p:cNvSpPr txBox="1"/>
          <p:nvPr/>
        </p:nvSpPr>
        <p:spPr>
          <a:xfrm>
            <a:off x="1235034" y="1864426"/>
            <a:ext cx="9999023" cy="3046988"/>
          </a:xfrm>
          <a:prstGeom prst="rect">
            <a:avLst/>
          </a:prstGeom>
          <a:noFill/>
        </p:spPr>
        <p:txBody>
          <a:bodyPr wrap="square" rtlCol="0">
            <a:spAutoFit/>
          </a:bodyPr>
          <a:lstStyle/>
          <a:p>
            <a:r>
              <a:rPr lang="en-US" sz="2400" dirty="0"/>
              <a:t>Climate change will contribute to the challenges already faced by </a:t>
            </a:r>
            <a:r>
              <a:rPr lang="en-US" sz="2400" dirty="0" err="1"/>
              <a:t>Hawaiʻi’s</a:t>
            </a:r>
            <a:r>
              <a:rPr lang="en-US" sz="2400" dirty="0"/>
              <a:t> native snail populations. Rising temperatures and greater rainfall will cause more habitat to be lost. Invasive species will continue to impact our native species and their ranges will expand. The loss of native </a:t>
            </a:r>
            <a:r>
              <a:rPr lang="en-US" sz="2400" dirty="0" err="1"/>
              <a:t>ʻohiʻa</a:t>
            </a:r>
            <a:r>
              <a:rPr lang="en-US" sz="2400" dirty="0"/>
              <a:t> forests from rapid </a:t>
            </a:r>
            <a:r>
              <a:rPr lang="en-US" sz="2400" dirty="0" err="1"/>
              <a:t>ʻohiʻa</a:t>
            </a:r>
            <a:r>
              <a:rPr lang="en-US" sz="2400" dirty="0"/>
              <a:t> death, predatory slugs and snails, chameleons, little fire ants, rats, pigs and even coqui frogs create challenges for native species including native snails. Humans contribute to these problems as we change the landscape with our actions. What is to be done? </a:t>
            </a:r>
          </a:p>
        </p:txBody>
      </p:sp>
    </p:spTree>
    <p:extLst>
      <p:ext uri="{BB962C8B-B14F-4D97-AF65-F5344CB8AC3E}">
        <p14:creationId xmlns:p14="http://schemas.microsoft.com/office/powerpoint/2010/main" val="2714860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TotalTime>
  <Words>1113</Words>
  <Application>Microsoft Office PowerPoint</Application>
  <PresentationFormat>Custom</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1</vt:lpstr>
      <vt:lpstr>2</vt:lpstr>
      <vt:lpstr>3</vt:lpstr>
      <vt:lpstr>4</vt:lpstr>
      <vt:lpstr>5</vt:lpstr>
      <vt:lpstr>6</vt:lpstr>
      <vt:lpstr>7</vt:lpstr>
      <vt:lpstr>8</vt:lpstr>
      <vt:lpstr>Climate change  </vt:lpstr>
      <vt:lpstr>Conservation </vt:lpstr>
      <vt:lpstr>Learn more about the native land snails of Hawaiʻi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Howe</dc:creator>
  <cp:lastModifiedBy>rbirdsal</cp:lastModifiedBy>
  <cp:revision>37</cp:revision>
  <dcterms:created xsi:type="dcterms:W3CDTF">2018-06-03T03:44:39Z</dcterms:created>
  <dcterms:modified xsi:type="dcterms:W3CDTF">2018-12-12T23:19:37Z</dcterms:modified>
</cp:coreProperties>
</file>