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56" r:id="rId3"/>
    <p:sldId id="262" r:id="rId4"/>
    <p:sldId id="265" r:id="rId5"/>
    <p:sldId id="264" r:id="rId6"/>
    <p:sldId id="261" r:id="rId7"/>
    <p:sldId id="260" r:id="rId8"/>
    <p:sldId id="263" r:id="rId9"/>
    <p:sldId id="271" r:id="rId10"/>
    <p:sldId id="259" r:id="rId11"/>
    <p:sldId id="267" r:id="rId12"/>
    <p:sldId id="266" r:id="rId13"/>
    <p:sldId id="272" r:id="rId14"/>
    <p:sldId id="270" r:id="rId15"/>
    <p:sldId id="273"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686"/>
    <p:restoredTop sz="94576"/>
  </p:normalViewPr>
  <p:slideViewPr>
    <p:cSldViewPr snapToGrid="0" snapToObjects="1">
      <p:cViewPr>
        <p:scale>
          <a:sx n="96" d="100"/>
          <a:sy n="96" d="100"/>
        </p:scale>
        <p:origin x="-45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77587-1DFD-D542-8298-7165AF5C9C5E}" type="datetimeFigureOut">
              <a:rPr lang="en-US" smtClean="0"/>
              <a:t>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05CE5-CFD6-6345-998C-46FA3E1B3E5F}" type="slidenum">
              <a:rPr lang="en-US" smtClean="0"/>
              <a:t>‹#›</a:t>
            </a:fld>
            <a:endParaRPr lang="en-US"/>
          </a:p>
        </p:txBody>
      </p:sp>
    </p:spTree>
    <p:extLst>
      <p:ext uri="{BB962C8B-B14F-4D97-AF65-F5344CB8AC3E}">
        <p14:creationId xmlns:p14="http://schemas.microsoft.com/office/powerpoint/2010/main" val="77457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PZ2t6CnBFEQ"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Cooking and freezing are very effective measures to prevent rat lungworm disease. Early studies in Hawaii by </a:t>
            </a:r>
            <a:r>
              <a:rPr lang="en-US" dirty="0" err="1"/>
              <a:t>Alicata</a:t>
            </a:r>
            <a:r>
              <a:rPr lang="en-US" dirty="0"/>
              <a:t> showed freezing vegetables for 24 hours -15º C (5º F)  will kill the parasite and is a good precaution to prevent infection. </a:t>
            </a:r>
            <a:r>
              <a:rPr lang="en-US" dirty="0" err="1"/>
              <a:t>Alicata</a:t>
            </a:r>
            <a:r>
              <a:rPr lang="en-US" dirty="0"/>
              <a:t> also did a study on cooking, and found that boiling for steaming vegetables for 3-5 minutes will kill the larvae. Remember that water boils at 100º C (212º F) at sea level, but as the elevation increases water will boil at a lower temperature and so cooking times must be longer at higher locations.  </a:t>
            </a:r>
          </a:p>
        </p:txBody>
      </p:sp>
      <p:sp>
        <p:nvSpPr>
          <p:cNvPr id="4" name="Slide Number Placeholder 3"/>
          <p:cNvSpPr>
            <a:spLocks noGrp="1"/>
          </p:cNvSpPr>
          <p:nvPr>
            <p:ph type="sldNum" sz="quarter" idx="10"/>
          </p:nvPr>
        </p:nvSpPr>
        <p:spPr/>
        <p:txBody>
          <a:bodyPr/>
          <a:lstStyle/>
          <a:p>
            <a:fld id="{06205CE5-CFD6-6345-998C-46FA3E1B3E5F}" type="slidenum">
              <a:rPr lang="en-US" smtClean="0"/>
              <a:t>4</a:t>
            </a:fld>
            <a:endParaRPr lang="en-US"/>
          </a:p>
        </p:txBody>
      </p:sp>
    </p:spTree>
    <p:extLst>
      <p:ext uri="{BB962C8B-B14F-4D97-AF65-F5344CB8AC3E}">
        <p14:creationId xmlns:p14="http://schemas.microsoft.com/office/powerpoint/2010/main" val="337119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 Slugs and snails are attracted to pet food and people report finding these pests in and around pet food bowls. Carefully check to make sure no unwanted pests are in the bowl and bring pet food dishes, including water bowls, indoors in the evening. Veterinarians report cases of angiostrongyliasis in dogs, particularly in puppies, who are not selective eaters and tend to eat quickly. Cases in horses have also been reported, and zoo animals are often affected as there are often scraps and morsels of food inside and around enclosures. When watering animals from a hose, be sure to let the water run, which can help flush debris from the hose. Also, keep a nozzle on hoses to prevent entry by </a:t>
            </a:r>
            <a:r>
              <a:rPr lang="en-US" dirty="0" err="1"/>
              <a:t>unwatned</a:t>
            </a:r>
            <a:r>
              <a:rPr lang="en-US" dirty="0"/>
              <a:t> pests. And control for rats and slugs and snails is always an important, preventative measure.  </a:t>
            </a:r>
          </a:p>
        </p:txBody>
      </p:sp>
      <p:sp>
        <p:nvSpPr>
          <p:cNvPr id="4" name="Slide Number Placeholder 3"/>
          <p:cNvSpPr>
            <a:spLocks noGrp="1"/>
          </p:cNvSpPr>
          <p:nvPr>
            <p:ph type="sldNum" sz="quarter" idx="10"/>
          </p:nvPr>
        </p:nvSpPr>
        <p:spPr/>
        <p:txBody>
          <a:bodyPr/>
          <a:lstStyle/>
          <a:p>
            <a:fld id="{06205CE5-CFD6-6345-998C-46FA3E1B3E5F}" type="slidenum">
              <a:rPr lang="en-US" smtClean="0"/>
              <a:t>9</a:t>
            </a:fld>
            <a:endParaRPr lang="en-US"/>
          </a:p>
        </p:txBody>
      </p:sp>
    </p:spTree>
    <p:extLst>
      <p:ext uri="{BB962C8B-B14F-4D97-AF65-F5344CB8AC3E}">
        <p14:creationId xmlns:p14="http://schemas.microsoft.com/office/powerpoint/2010/main" val="373081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12: A very good method for removing slugs and snails without baits is by hunting and using shelters for trapping. Hunts can be carried out during daylight hours by looking under objects where slugs, snails, and flatworms may be hiding during daylight hours. You can also hunt at night when slugs and snails emerge to feed or reproduce. You can also make shelters, which create a cool, moist environment that is attractive for sheltering during daytime hours. Cardboard, plastic (3-6 mil), tarp material, or wood have been shown to be effective materials for shelter construction. As slugs and snails will follow each </a:t>
            </a:r>
            <a:r>
              <a:rPr lang="en-US" dirty="0" err="1"/>
              <a:t>othersʻ</a:t>
            </a:r>
            <a:r>
              <a:rPr lang="en-US" dirty="0"/>
              <a:t> slime trails, shelters will be used by more and more pests over time. Check under shelters and remove unwanted pests. </a:t>
            </a:r>
          </a:p>
        </p:txBody>
      </p:sp>
      <p:sp>
        <p:nvSpPr>
          <p:cNvPr id="4" name="Slide Number Placeholder 3"/>
          <p:cNvSpPr>
            <a:spLocks noGrp="1"/>
          </p:cNvSpPr>
          <p:nvPr>
            <p:ph type="sldNum" sz="quarter" idx="10"/>
          </p:nvPr>
        </p:nvSpPr>
        <p:spPr/>
        <p:txBody>
          <a:bodyPr/>
          <a:lstStyle/>
          <a:p>
            <a:fld id="{06205CE5-CFD6-6345-998C-46FA3E1B3E5F}" type="slidenum">
              <a:rPr lang="en-US" smtClean="0"/>
              <a:t>11</a:t>
            </a:fld>
            <a:endParaRPr lang="en-US"/>
          </a:p>
        </p:txBody>
      </p:sp>
    </p:spTree>
    <p:extLst>
      <p:ext uri="{BB962C8B-B14F-4D97-AF65-F5344CB8AC3E}">
        <p14:creationId xmlns:p14="http://schemas.microsoft.com/office/powerpoint/2010/main" val="17204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13: Infection may be possible through other routes, beside oral consumption. A mouse study by Wang et al. infected mice by intraperitoneal or subcutaneous injections, penetration of eye, vaginal, and anal conjunctival tissue, lacerated skin, unabraded skin, foot pad, and tail penetration. Oral intubation was used as a control. Successful infections were established through all experimental transmission routes except tail skin. Measures should be taken to avoid contact with slugs and snails. These measures can include wearing gloves when working outdoors, especially when working with plants, soil, and debris where slugs or snails might be sheltering. In areas where slugs and snails are present and the rat lungworm is known to be established, wearing face protection when running power tools, especially weed-eaters and lawn mowers, can prevent being hit by pieces of a slug or snail that may be accidentally damaged by equipment. We have heard reports of people having this happen with the giant African snail and Cuban slugs in particular. </a:t>
            </a:r>
          </a:p>
        </p:txBody>
      </p:sp>
      <p:sp>
        <p:nvSpPr>
          <p:cNvPr id="4" name="Slide Number Placeholder 3"/>
          <p:cNvSpPr>
            <a:spLocks noGrp="1"/>
          </p:cNvSpPr>
          <p:nvPr>
            <p:ph type="sldNum" sz="quarter" idx="10"/>
          </p:nvPr>
        </p:nvSpPr>
        <p:spPr/>
        <p:txBody>
          <a:bodyPr/>
          <a:lstStyle/>
          <a:p>
            <a:fld id="{06205CE5-CFD6-6345-998C-46FA3E1B3E5F}" type="slidenum">
              <a:rPr lang="en-US" smtClean="0"/>
              <a:t>12</a:t>
            </a:fld>
            <a:endParaRPr lang="en-US"/>
          </a:p>
        </p:txBody>
      </p:sp>
    </p:spTree>
    <p:extLst>
      <p:ext uri="{BB962C8B-B14F-4D97-AF65-F5344CB8AC3E}">
        <p14:creationId xmlns:p14="http://schemas.microsoft.com/office/powerpoint/2010/main" val="149786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14: Because of the potential for infection through routes other than oral consumption, and because studies show the rat lungworm parasite can live outside of a dead host for some time in a wet environment, is best to take precautions in areas where there is known rat lungworm infection. Wear shoes when walking outdoors, especially if conditions are wet or if you have cuts or abrasions on your feet. Wear protection especially if you have cuts or abrasions. Keep an eye on small children, Do not let them handle or put slugs or snails in their mouths. </a:t>
            </a:r>
          </a:p>
        </p:txBody>
      </p:sp>
      <p:sp>
        <p:nvSpPr>
          <p:cNvPr id="4" name="Slide Number Placeholder 3"/>
          <p:cNvSpPr>
            <a:spLocks noGrp="1"/>
          </p:cNvSpPr>
          <p:nvPr>
            <p:ph type="sldNum" sz="quarter" idx="10"/>
          </p:nvPr>
        </p:nvSpPr>
        <p:spPr/>
        <p:txBody>
          <a:bodyPr/>
          <a:lstStyle/>
          <a:p>
            <a:fld id="{06205CE5-CFD6-6345-998C-46FA3E1B3E5F}" type="slidenum">
              <a:rPr lang="en-US" smtClean="0"/>
              <a:t>13</a:t>
            </a:fld>
            <a:endParaRPr lang="en-US"/>
          </a:p>
        </p:txBody>
      </p:sp>
    </p:spTree>
    <p:extLst>
      <p:ext uri="{BB962C8B-B14F-4D97-AF65-F5344CB8AC3E}">
        <p14:creationId xmlns:p14="http://schemas.microsoft.com/office/powerpoint/2010/main" val="104102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 It is possible to inadvertently bring slugs or snails inside your home, either on plants, or in potted plants. Check fruits  that have bunched leaves, such as pineapple tops, or twist off the top and set outside before leaving the fruit inside. We have heard reports of people finding slugs inside of bunched celery and lettuces after they had been placed in a refrigerator for several days. Slugs and snails will hide in soil and some species lay there eggs in soil. Also take precaution when bringing potted plants inside and check for slugs, snails, or eggs of these pests. </a:t>
            </a:r>
          </a:p>
        </p:txBody>
      </p:sp>
      <p:sp>
        <p:nvSpPr>
          <p:cNvPr id="4" name="Slide Number Placeholder 3"/>
          <p:cNvSpPr>
            <a:spLocks noGrp="1"/>
          </p:cNvSpPr>
          <p:nvPr>
            <p:ph type="sldNum" sz="quarter" idx="10"/>
          </p:nvPr>
        </p:nvSpPr>
        <p:spPr/>
        <p:txBody>
          <a:bodyPr/>
          <a:lstStyle/>
          <a:p>
            <a:fld id="{06205CE5-CFD6-6345-998C-46FA3E1B3E5F}" type="slidenum">
              <a:rPr lang="en-US" smtClean="0"/>
              <a:t>15</a:t>
            </a:fld>
            <a:endParaRPr lang="en-US"/>
          </a:p>
        </p:txBody>
      </p:sp>
    </p:spTree>
    <p:extLst>
      <p:ext uri="{BB962C8B-B14F-4D97-AF65-F5344CB8AC3E}">
        <p14:creationId xmlns:p14="http://schemas.microsoft.com/office/powerpoint/2010/main" val="332134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41. Check, Cook, and Clean all produce. Headed vegetables, such as lettuces, celery, and </a:t>
            </a:r>
            <a:r>
              <a:rPr lang="en-US" sz="1200" kern="1200" dirty="0" err="1">
                <a:solidFill>
                  <a:schemeClr val="tx1"/>
                </a:solidFill>
                <a:effectLst/>
                <a:latin typeface="+mn-lt"/>
                <a:ea typeface="+mn-ea"/>
                <a:cs typeface="+mn-cs"/>
              </a:rPr>
              <a:t>bok</a:t>
            </a:r>
            <a:r>
              <a:rPr lang="en-US" sz="1200" kern="1200" dirty="0">
                <a:solidFill>
                  <a:schemeClr val="tx1"/>
                </a:solidFill>
                <a:effectLst/>
                <a:latin typeface="+mn-lt"/>
                <a:ea typeface="+mn-ea"/>
                <a:cs typeface="+mn-cs"/>
              </a:rPr>
              <a:t> choy need to be taken apart and inspected and washed leaf by leaf.  Cooking by boiling or steaming for 3-5 minutes, drying produce in a food dehydrator or air-dried, or freezing for 24-48 hours are good precautions to follow to prevent infection. Watch this food preparation video.  </a:t>
            </a:r>
            <a:r>
              <a:rPr lang="en-US" sz="1200" u="sng" kern="1200" dirty="0">
                <a:solidFill>
                  <a:schemeClr val="tx1"/>
                </a:solidFill>
                <a:effectLst/>
                <a:latin typeface="+mn-lt"/>
                <a:ea typeface="+mn-ea"/>
                <a:cs typeface="+mn-cs"/>
                <a:hlinkClick r:id="rId3"/>
              </a:rPr>
              <a:t>https://www.youtube.com/watch?v=PZ2t6CnBFEQ</a:t>
            </a:r>
            <a:r>
              <a:rPr lang="en-US" sz="1200" kern="1200" dirty="0">
                <a:solidFill>
                  <a:schemeClr val="tx1"/>
                </a:solidFill>
                <a:effectLst/>
                <a:latin typeface="+mn-lt"/>
                <a:ea typeface="+mn-ea"/>
                <a:cs typeface="+mn-cs"/>
              </a:rPr>
              <a:t>.  Don’t handle slugs, snails, or flatworms with bare hands. Always use nozzles on hoses to prevent slug entry. Rats and slugs like to eat pet food left out. Bring in pet food at night. If on rainwater catchment, make sure tanks are covered and proper maintenance is carried out by changing filters regularly, UV bulbs and the catchment tank should be professionally cleaned at least once/year.  Potable water should be made available at all taps and showers.  Prevent small children from handling slugs or snails, or putting them in their mouth. Rats and slugs can be controlled by either traps or baiting.  A Slug Jug can be used to collect slugs and snails. Use wide mouth plastic container, add 7:1 water to salt, punch small hole in the cover, use designated tongs and gloves to place slug/snail in the jug.  </a:t>
            </a:r>
            <a:r>
              <a:rPr lang="en-US" sz="1200" kern="1200">
                <a:solidFill>
                  <a:schemeClr val="tx1"/>
                </a:solidFill>
                <a:effectLst/>
                <a:latin typeface="+mn-lt"/>
                <a:ea typeface="+mn-ea"/>
                <a:cs typeface="+mn-cs"/>
              </a:rPr>
              <a:t>The slug will drown and the slat will kill the larvae. </a:t>
            </a:r>
          </a:p>
        </p:txBody>
      </p:sp>
      <p:sp>
        <p:nvSpPr>
          <p:cNvPr id="4" name="Slide Number Placeholder 3"/>
          <p:cNvSpPr>
            <a:spLocks noGrp="1"/>
          </p:cNvSpPr>
          <p:nvPr>
            <p:ph type="sldNum" sz="quarter" idx="10"/>
          </p:nvPr>
        </p:nvSpPr>
        <p:spPr/>
        <p:txBody>
          <a:bodyPr/>
          <a:lstStyle/>
          <a:p>
            <a:fld id="{26217172-F7E8-494E-89D2-E0ADCD4ED0A6}" type="slidenum">
              <a:rPr lang="en-US" smtClean="0"/>
              <a:t>16</a:t>
            </a:fld>
            <a:endParaRPr lang="en-US"/>
          </a:p>
        </p:txBody>
      </p:sp>
    </p:spTree>
    <p:extLst>
      <p:ext uri="{BB962C8B-B14F-4D97-AF65-F5344CB8AC3E}">
        <p14:creationId xmlns:p14="http://schemas.microsoft.com/office/powerpoint/2010/main" val="23580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F433A6-59C9-D24F-9A94-C9917905793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224206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F433A6-59C9-D24F-9A94-C9917905793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97207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F433A6-59C9-D24F-9A94-C9917905793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44321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F433A6-59C9-D24F-9A94-C9917905793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55273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F433A6-59C9-D24F-9A94-C9917905793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54594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F433A6-59C9-D24F-9A94-C9917905793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72925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F433A6-59C9-D24F-9A94-C99179057931}"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74096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F433A6-59C9-D24F-9A94-C99179057931}"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86171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433A6-59C9-D24F-9A94-C99179057931}"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3849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F433A6-59C9-D24F-9A94-C9917905793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187768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F433A6-59C9-D24F-9A94-C9917905793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647DD-35ED-F342-B30E-1B12F266E537}" type="slidenum">
              <a:rPr lang="en-US" smtClean="0"/>
              <a:t>‹#›</a:t>
            </a:fld>
            <a:endParaRPr lang="en-US"/>
          </a:p>
        </p:txBody>
      </p:sp>
    </p:spTree>
    <p:extLst>
      <p:ext uri="{BB962C8B-B14F-4D97-AF65-F5344CB8AC3E}">
        <p14:creationId xmlns:p14="http://schemas.microsoft.com/office/powerpoint/2010/main" val="93477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433A6-59C9-D24F-9A94-C99179057931}" type="datetimeFigureOut">
              <a:rPr lang="en-US" smtClean="0"/>
              <a:t>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647DD-35ED-F342-B30E-1B12F266E537}" type="slidenum">
              <a:rPr lang="en-US" smtClean="0"/>
              <a:t>‹#›</a:t>
            </a:fld>
            <a:endParaRPr lang="en-US"/>
          </a:p>
        </p:txBody>
      </p:sp>
    </p:spTree>
    <p:extLst>
      <p:ext uri="{BB962C8B-B14F-4D97-AF65-F5344CB8AC3E}">
        <p14:creationId xmlns:p14="http://schemas.microsoft.com/office/powerpoint/2010/main" val="1917249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youtube.com/watch?v=PZ2t6CnBFEQ"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PZ2t6CnBFEQ"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385391" y="1083364"/>
            <a:ext cx="8984973" cy="3816626"/>
          </a:xfrm>
        </p:spPr>
        <p:txBody>
          <a:bodyPr>
            <a:normAutofit/>
          </a:bodyPr>
          <a:lstStyle/>
          <a:p>
            <a:r>
              <a:rPr lang="en-US" dirty="0">
                <a:latin typeface="Times New Roman" charset="0"/>
                <a:ea typeface="Times New Roman" charset="0"/>
                <a:cs typeface="Times New Roman" charset="0"/>
              </a:rPr>
              <a:t>Precautions for </a:t>
            </a:r>
            <a:r>
              <a:rPr lang="en-US" dirty="0" err="1">
                <a:latin typeface="Times New Roman" charset="0"/>
                <a:ea typeface="Times New Roman" charset="0"/>
                <a:cs typeface="Times New Roman" charset="0"/>
              </a:rPr>
              <a:t>angiostrongyliasis</a:t>
            </a:r>
            <a:r>
              <a:rPr lang="en-US" dirty="0">
                <a:latin typeface="Times New Roman" charset="0"/>
                <a:ea typeface="Times New Roman" charset="0"/>
                <a:cs typeface="Times New Roman" charset="0"/>
              </a:rPr>
              <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(rat lungworm disease) </a:t>
            </a:r>
            <a:r>
              <a:rPr lang="en-US" dirty="0" smtClean="0">
                <a:latin typeface="Times New Roman" charset="0"/>
                <a:ea typeface="Times New Roman" charset="0"/>
                <a:cs typeface="Times New Roman" charset="0"/>
              </a:rPr>
              <a:t>prevention</a:t>
            </a:r>
            <a:endParaRPr lang="en-US" dirty="0"/>
          </a:p>
        </p:txBody>
      </p:sp>
    </p:spTree>
    <p:extLst>
      <p:ext uri="{BB962C8B-B14F-4D97-AF65-F5344CB8AC3E}">
        <p14:creationId xmlns:p14="http://schemas.microsoft.com/office/powerpoint/2010/main" val="1753013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5617" y="6127563"/>
            <a:ext cx="284923" cy="211345"/>
          </a:xfrm>
        </p:spPr>
        <p:txBody>
          <a:bodyPr>
            <a:normAutofit/>
          </a:bodyPr>
          <a:lstStyle/>
          <a:p>
            <a:r>
              <a:rPr lang="en-US" sz="800" dirty="0" smtClean="0"/>
              <a:t>10</a:t>
            </a:r>
            <a:endParaRPr lang="en-US" sz="800" dirty="0"/>
          </a:p>
        </p:txBody>
      </p:sp>
      <p:pic>
        <p:nvPicPr>
          <p:cNvPr id="6" name="Picture 5" descr="Slug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392" y="3412640"/>
            <a:ext cx="4223852" cy="3167890"/>
          </a:xfrm>
          <a:prstGeom prst="rect">
            <a:avLst/>
          </a:prstGeom>
        </p:spPr>
      </p:pic>
      <p:sp>
        <p:nvSpPr>
          <p:cNvPr id="5" name="TextBox 4"/>
          <p:cNvSpPr txBox="1"/>
          <p:nvPr/>
        </p:nvSpPr>
        <p:spPr>
          <a:xfrm>
            <a:off x="6478291" y="457985"/>
            <a:ext cx="5501898" cy="2954655"/>
          </a:xfrm>
          <a:prstGeom prst="rect">
            <a:avLst/>
          </a:prstGeom>
          <a:noFill/>
        </p:spPr>
        <p:txBody>
          <a:bodyPr wrap="square" rtlCol="0">
            <a:spAutoFit/>
          </a:bodyPr>
          <a:lstStyle/>
          <a:p>
            <a:r>
              <a:rPr lang="en-US" sz="2400" dirty="0">
                <a:latin typeface="Times New Roman" charset="0"/>
                <a:ea typeface="Times New Roman" charset="0"/>
                <a:cs typeface="Times New Roman" charset="0"/>
              </a:rPr>
              <a:t>Use tongs or chopsticks that are clearly marked and only used for slug/snail removal.  Wear gloves when removing slugs and snails. Pests removed can be deposited in a lidded container that has a concentrated salt water solution (7 parts water:1 part salt).</a:t>
            </a:r>
          </a:p>
          <a:p>
            <a:endParaRPr lang="en-US" dirty="0"/>
          </a:p>
        </p:txBody>
      </p:sp>
      <p:pic>
        <p:nvPicPr>
          <p:cNvPr id="2" name="Picture 1" descr="Slug"/>
          <p:cNvPicPr>
            <a:picLocks noChangeAspect="1"/>
          </p:cNvPicPr>
          <p:nvPr/>
        </p:nvPicPr>
        <p:blipFill rotWithShape="1">
          <a:blip r:embed="rId3">
            <a:extLst>
              <a:ext uri="{28A0092B-C50C-407E-A947-70E740481C1C}">
                <a14:useLocalDpi xmlns:a14="http://schemas.microsoft.com/office/drawing/2010/main" val="0"/>
              </a:ext>
            </a:extLst>
          </a:blip>
          <a:srcRect l="34783" t="32270" r="12754"/>
          <a:stretch/>
        </p:blipFill>
        <p:spPr>
          <a:xfrm>
            <a:off x="715617" y="1713899"/>
            <a:ext cx="4797287" cy="4644887"/>
          </a:xfrm>
          <a:prstGeom prst="rect">
            <a:avLst/>
          </a:prstGeom>
        </p:spPr>
      </p:pic>
      <p:sp>
        <p:nvSpPr>
          <p:cNvPr id="7" name="TextBox 6"/>
          <p:cNvSpPr txBox="1"/>
          <p:nvPr/>
        </p:nvSpPr>
        <p:spPr>
          <a:xfrm>
            <a:off x="0" y="343024"/>
            <a:ext cx="6228522" cy="1261884"/>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Control and Removal</a:t>
            </a:r>
          </a:p>
          <a:p>
            <a:pPr algn="ctr"/>
            <a:r>
              <a:rPr lang="en-US" sz="2400" dirty="0">
                <a:latin typeface="Times New Roman" charset="0"/>
                <a:ea typeface="Times New Roman" charset="0"/>
                <a:cs typeface="Times New Roman" charset="0"/>
              </a:rPr>
              <a:t>Use of hand-picking, shelters, and slug baits can help reduce populations of intermediate hosts.</a:t>
            </a:r>
          </a:p>
        </p:txBody>
      </p:sp>
    </p:spTree>
    <p:extLst>
      <p:ext uri="{BB962C8B-B14F-4D97-AF65-F5344CB8AC3E}">
        <p14:creationId xmlns:p14="http://schemas.microsoft.com/office/powerpoint/2010/main" val="936484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10945" y="3931002"/>
            <a:ext cx="314739" cy="310735"/>
          </a:xfrm>
        </p:spPr>
        <p:txBody>
          <a:bodyPr>
            <a:normAutofit/>
          </a:bodyPr>
          <a:lstStyle/>
          <a:p>
            <a:r>
              <a:rPr lang="en-US" sz="800" dirty="0" smtClean="0"/>
              <a:t>11</a:t>
            </a:r>
            <a:endParaRPr lang="en-US" sz="800" dirty="0"/>
          </a:p>
        </p:txBody>
      </p:sp>
      <p:sp>
        <p:nvSpPr>
          <p:cNvPr id="6" name="TextBox 5">
            <a:extLst>
              <a:ext uri="{FF2B5EF4-FFF2-40B4-BE49-F238E27FC236}">
                <a16:creationId xmlns="" xmlns:a16="http://schemas.microsoft.com/office/drawing/2014/main" id="{B8135081-BD10-064E-A027-2C88135282B8}"/>
              </a:ext>
            </a:extLst>
          </p:cNvPr>
          <p:cNvSpPr txBox="1"/>
          <p:nvPr/>
        </p:nvSpPr>
        <p:spPr>
          <a:xfrm>
            <a:off x="6210945" y="4535183"/>
            <a:ext cx="5485755"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Above: Shelter material trialed at school gardens include wood, cardboard, plastic, tarp, and weed cloth</a:t>
            </a:r>
          </a:p>
        </p:txBody>
      </p:sp>
      <p:pic>
        <p:nvPicPr>
          <p:cNvPr id="4" name="Picture 3" descr="Slug and Snail Hunting">
            <a:extLst>
              <a:ext uri="{FF2B5EF4-FFF2-40B4-BE49-F238E27FC236}">
                <a16:creationId xmlns="" xmlns:a16="http://schemas.microsoft.com/office/drawing/2014/main" id="{5A808CBB-8AAC-2E45-A574-FE3C3E6FB808}"/>
              </a:ext>
            </a:extLst>
          </p:cNvPr>
          <p:cNvPicPr>
            <a:picLocks noChangeAspect="1"/>
          </p:cNvPicPr>
          <p:nvPr/>
        </p:nvPicPr>
        <p:blipFill>
          <a:blip r:embed="rId3"/>
          <a:stretch>
            <a:fillRect/>
          </a:stretch>
        </p:blipFill>
        <p:spPr>
          <a:xfrm>
            <a:off x="6210945" y="263463"/>
            <a:ext cx="5558725" cy="4169044"/>
          </a:xfrm>
          <a:prstGeom prst="rect">
            <a:avLst/>
          </a:prstGeom>
        </p:spPr>
      </p:pic>
      <p:sp>
        <p:nvSpPr>
          <p:cNvPr id="5" name="TextBox 4">
            <a:extLst>
              <a:ext uri="{FF2B5EF4-FFF2-40B4-BE49-F238E27FC236}">
                <a16:creationId xmlns="" xmlns:a16="http://schemas.microsoft.com/office/drawing/2014/main" id="{B94954AE-A62C-BE48-8A80-CE784F9D72FB}"/>
              </a:ext>
            </a:extLst>
          </p:cNvPr>
          <p:cNvSpPr txBox="1"/>
          <p:nvPr/>
        </p:nvSpPr>
        <p:spPr>
          <a:xfrm>
            <a:off x="216977" y="5381924"/>
            <a:ext cx="11552693"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Shelters can be as small as a overturned pot, a folded tarp, or a piece of cardboard, wood, etc. Many of these pests prefer to shelter on a non-porous surface, such as glazed ceramic. One you start paying attention to them you will start to learn what conditions the slugs and snails prefer. Remember to remove flatworms as well. </a:t>
            </a:r>
          </a:p>
        </p:txBody>
      </p:sp>
      <p:sp>
        <p:nvSpPr>
          <p:cNvPr id="2" name="TextBox 1">
            <a:extLst>
              <a:ext uri="{FF2B5EF4-FFF2-40B4-BE49-F238E27FC236}">
                <a16:creationId xmlns="" xmlns:a16="http://schemas.microsoft.com/office/drawing/2014/main" id="{C14F70CA-CB59-A648-860A-AA444BAD7005}"/>
              </a:ext>
            </a:extLst>
          </p:cNvPr>
          <p:cNvSpPr txBox="1"/>
          <p:nvPr/>
        </p:nvSpPr>
        <p:spPr>
          <a:xfrm>
            <a:off x="318577" y="406034"/>
            <a:ext cx="5563891" cy="4770537"/>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Slug and Snail Hunting and Trapping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Slugs and snails are generally active in the evening, nighttime, and early morning to avoid drying, daylight conditions. Collect those that are visible.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During daylight hours these organisms will seek refuge in cool, moist, dark places. You can find them by looking under things like potted plants, boards, etc. Make shelters for them where you can lure and capture them. Slugs and snails will follow each others slime trails, so once they start coming to your shelter, others will follow. </a:t>
            </a:r>
          </a:p>
        </p:txBody>
      </p:sp>
    </p:spTree>
    <p:extLst>
      <p:ext uri="{BB962C8B-B14F-4D97-AF65-F5344CB8AC3E}">
        <p14:creationId xmlns:p14="http://schemas.microsoft.com/office/powerpoint/2010/main" val="115546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38070" y="5294933"/>
            <a:ext cx="288235" cy="211345"/>
          </a:xfrm>
        </p:spPr>
        <p:txBody>
          <a:bodyPr>
            <a:normAutofit/>
          </a:bodyPr>
          <a:lstStyle/>
          <a:p>
            <a:r>
              <a:rPr lang="en-US" sz="800" dirty="0" smtClean="0"/>
              <a:t>12</a:t>
            </a:r>
            <a:endParaRPr lang="en-US" sz="800" dirty="0"/>
          </a:p>
        </p:txBody>
      </p:sp>
      <p:pic>
        <p:nvPicPr>
          <p:cNvPr id="5" name="Picture 4" descr="Safety helmet">
            <a:extLst>
              <a:ext uri="{FF2B5EF4-FFF2-40B4-BE49-F238E27FC236}">
                <a16:creationId xmlns="" xmlns:a16="http://schemas.microsoft.com/office/drawing/2014/main" id="{DF8F302B-B53D-5249-BDF2-F9AFBB5E3EF5}"/>
              </a:ext>
            </a:extLst>
          </p:cNvPr>
          <p:cNvPicPr>
            <a:picLocks noChangeAspect="1"/>
          </p:cNvPicPr>
          <p:nvPr/>
        </p:nvPicPr>
        <p:blipFill>
          <a:blip r:embed="rId3"/>
          <a:stretch>
            <a:fillRect/>
          </a:stretch>
        </p:blipFill>
        <p:spPr>
          <a:xfrm>
            <a:off x="8567978" y="3268673"/>
            <a:ext cx="3374035" cy="3000769"/>
          </a:xfrm>
          <a:prstGeom prst="rect">
            <a:avLst/>
          </a:prstGeom>
        </p:spPr>
      </p:pic>
      <p:pic>
        <p:nvPicPr>
          <p:cNvPr id="3" name="Picture 2" descr="Gloves">
            <a:extLst>
              <a:ext uri="{FF2B5EF4-FFF2-40B4-BE49-F238E27FC236}">
                <a16:creationId xmlns="" xmlns:a16="http://schemas.microsoft.com/office/drawing/2014/main" id="{B95C7EB2-76AD-7245-A166-F631C1AEFB84}"/>
              </a:ext>
            </a:extLst>
          </p:cNvPr>
          <p:cNvPicPr>
            <a:picLocks noChangeAspect="1"/>
          </p:cNvPicPr>
          <p:nvPr/>
        </p:nvPicPr>
        <p:blipFill>
          <a:blip r:embed="rId4"/>
          <a:stretch>
            <a:fillRect/>
          </a:stretch>
        </p:blipFill>
        <p:spPr>
          <a:xfrm>
            <a:off x="8567978" y="495192"/>
            <a:ext cx="3058327" cy="2619967"/>
          </a:xfrm>
          <a:prstGeom prst="rect">
            <a:avLst/>
          </a:prstGeom>
        </p:spPr>
      </p:pic>
      <p:sp>
        <p:nvSpPr>
          <p:cNvPr id="2" name="TextBox 1">
            <a:extLst>
              <a:ext uri="{FF2B5EF4-FFF2-40B4-BE49-F238E27FC236}">
                <a16:creationId xmlns="" xmlns:a16="http://schemas.microsoft.com/office/drawing/2014/main" id="{A23E6F29-094C-9B4B-9741-2075E5E1F8D4}"/>
              </a:ext>
            </a:extLst>
          </p:cNvPr>
          <p:cNvSpPr txBox="1"/>
          <p:nvPr/>
        </p:nvSpPr>
        <p:spPr>
          <a:xfrm>
            <a:off x="356461" y="661427"/>
            <a:ext cx="8211517" cy="5909310"/>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Never handle slugs, snails, or flatworms with bare hands.</a:t>
            </a:r>
          </a:p>
          <a:p>
            <a:pPr algn="ctr"/>
            <a:endParaRPr lang="en-US" u="sng" dirty="0">
              <a:latin typeface="Times New Roman" charset="0"/>
              <a:cs typeface="Times New Roman" charset="0"/>
            </a:endParaRPr>
          </a:p>
          <a:p>
            <a:r>
              <a:rPr lang="en-US" sz="2000" dirty="0">
                <a:latin typeface="Times New Roman" panose="02020603050405020304" pitchFamily="18" charset="0"/>
                <a:cs typeface="Times New Roman" panose="02020603050405020304" pitchFamily="18" charset="0"/>
              </a:rPr>
              <a:t>In addition to rat lungworm infection by oral consumption, mouse studies have shown the rat lungworm can pass through skin that has lacerations, abrasions, and even skin with no abrasions. Additionally, infective larvae can enter through eye, vaginal, or anal conjunctival tissue.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Wear gloves when gardening or when handling slugs or snails. Be careful to prevent contact with slime. If contact does occur, do not scrape the slime off but instead wipe with an alcohol or beach + water solution.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When using power tools, such as a weed-eater, in areas of known rat lungworm presence, protect your face with a face with a full face shield, or googles and a mask. People have reported being sprayed with pieces of slugs or snails that were accidentally chopped when doing this type of work. </a:t>
            </a:r>
          </a:p>
          <a:p>
            <a:endParaRPr lang="en-US" sz="20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675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76741" y="570003"/>
            <a:ext cx="334618" cy="188257"/>
          </a:xfrm>
        </p:spPr>
        <p:txBody>
          <a:bodyPr>
            <a:normAutofit fontScale="90000"/>
          </a:bodyPr>
          <a:lstStyle/>
          <a:p>
            <a:r>
              <a:rPr lang="en-US" sz="800" dirty="0" smtClean="0">
                <a:solidFill>
                  <a:schemeClr val="bg1"/>
                </a:solidFill>
              </a:rPr>
              <a:t>13</a:t>
            </a:r>
            <a:endParaRPr lang="en-US" sz="800" dirty="0">
              <a:solidFill>
                <a:schemeClr val="bg1"/>
              </a:solidFill>
            </a:endParaRPr>
          </a:p>
        </p:txBody>
      </p:sp>
      <p:pic>
        <p:nvPicPr>
          <p:cNvPr id="6" name="Picture 5" descr="cartoon snail">
            <a:extLst>
              <a:ext uri="{FF2B5EF4-FFF2-40B4-BE49-F238E27FC236}">
                <a16:creationId xmlns="" xmlns:a16="http://schemas.microsoft.com/office/drawing/2014/main" id="{EFEA0537-6DE8-E647-97FB-4BCED2A2BD91}"/>
              </a:ext>
            </a:extLst>
          </p:cNvPr>
          <p:cNvPicPr>
            <a:picLocks noChangeAspect="1"/>
          </p:cNvPicPr>
          <p:nvPr/>
        </p:nvPicPr>
        <p:blipFill>
          <a:blip r:embed="rId3"/>
          <a:stretch>
            <a:fillRect/>
          </a:stretch>
        </p:blipFill>
        <p:spPr>
          <a:xfrm>
            <a:off x="9382178" y="4319830"/>
            <a:ext cx="1832997" cy="1881553"/>
          </a:xfrm>
          <a:prstGeom prst="rect">
            <a:avLst/>
          </a:prstGeom>
        </p:spPr>
      </p:pic>
      <p:pic>
        <p:nvPicPr>
          <p:cNvPr id="4" name="Picture 3" descr="walking in mud">
            <a:extLst>
              <a:ext uri="{FF2B5EF4-FFF2-40B4-BE49-F238E27FC236}">
                <a16:creationId xmlns="" xmlns:a16="http://schemas.microsoft.com/office/drawing/2014/main" id="{009A30FA-90E1-A542-A3FF-5DAC7DBB338B}"/>
              </a:ext>
            </a:extLst>
          </p:cNvPr>
          <p:cNvPicPr>
            <a:picLocks noChangeAspect="1"/>
          </p:cNvPicPr>
          <p:nvPr/>
        </p:nvPicPr>
        <p:blipFill>
          <a:blip r:embed="rId4"/>
          <a:stretch>
            <a:fillRect/>
          </a:stretch>
        </p:blipFill>
        <p:spPr>
          <a:xfrm>
            <a:off x="7610959" y="857581"/>
            <a:ext cx="3200400" cy="3721100"/>
          </a:xfrm>
          <a:prstGeom prst="rect">
            <a:avLst/>
          </a:prstGeom>
        </p:spPr>
      </p:pic>
      <p:sp>
        <p:nvSpPr>
          <p:cNvPr id="2" name="TextBox 1">
            <a:extLst>
              <a:ext uri="{FF2B5EF4-FFF2-40B4-BE49-F238E27FC236}">
                <a16:creationId xmlns="" xmlns:a16="http://schemas.microsoft.com/office/drawing/2014/main" id="{2BF1EA3E-B500-9542-9812-6A3921F253C6}"/>
              </a:ext>
            </a:extLst>
          </p:cNvPr>
          <p:cNvSpPr txBox="1"/>
          <p:nvPr/>
        </p:nvSpPr>
        <p:spPr>
          <a:xfrm>
            <a:off x="343761" y="553383"/>
            <a:ext cx="6806339" cy="54476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Pay attention to small children when playing outdoors in areas where rat lungworm is prevalent.</a:t>
            </a:r>
          </a:p>
          <a:p>
            <a:endParaRPr lang="en-US" sz="32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Do not let children touch or handle slugs or snails or put them into their mouth!</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Be cautious of children playing in stagnant water or puddles. It has been shown that infected slugs and snails can shed rat lungworm larvae, especially if smashed, drowned, or dying. Besides rat lungworm disease, other pathogens, such as leptospirosis, can be transmitted in water.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 tropical areas, such as Hawaii, it is a good preventative to wear shoes especially if cuts or abrasions are present. </a:t>
            </a:r>
          </a:p>
        </p:txBody>
      </p:sp>
    </p:spTree>
    <p:extLst>
      <p:ext uri="{BB962C8B-B14F-4D97-AF65-F5344CB8AC3E}">
        <p14:creationId xmlns:p14="http://schemas.microsoft.com/office/powerpoint/2010/main" val="180067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913" y="95458"/>
            <a:ext cx="2511287" cy="539336"/>
          </a:xfrm>
        </p:spPr>
        <p:txBody>
          <a:bodyPr>
            <a:normAutofit/>
          </a:bodyPr>
          <a:lstStyle/>
          <a:p>
            <a:r>
              <a:rPr lang="en-US" sz="800" dirty="0" smtClean="0">
                <a:solidFill>
                  <a:schemeClr val="bg1"/>
                </a:solidFill>
              </a:rPr>
              <a:t>Keeping slugs and snails out of your home</a:t>
            </a:r>
            <a:endParaRPr lang="en-US" sz="800" dirty="0">
              <a:solidFill>
                <a:schemeClr val="bg1"/>
              </a:solidFill>
            </a:endParaRPr>
          </a:p>
        </p:txBody>
      </p:sp>
      <p:sp>
        <p:nvSpPr>
          <p:cNvPr id="2" name="TextBox 1">
            <a:extLst>
              <a:ext uri="{FF2B5EF4-FFF2-40B4-BE49-F238E27FC236}">
                <a16:creationId xmlns="" xmlns:a16="http://schemas.microsoft.com/office/drawing/2014/main" id="{A5A6ACB5-7108-4745-8941-46126EF37473}"/>
              </a:ext>
            </a:extLst>
          </p:cNvPr>
          <p:cNvSpPr txBox="1"/>
          <p:nvPr/>
        </p:nvSpPr>
        <p:spPr>
          <a:xfrm>
            <a:off x="821408" y="495945"/>
            <a:ext cx="10879811" cy="5755422"/>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Keeping slugs and snails out of your home</a:t>
            </a:r>
          </a:p>
          <a:p>
            <a:pPr algn="ct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Slugs, snails, or flatworms can be brought into your house unnoticed. Precautions to take to prevent this include: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bringing potted plants inside for houseplants, the dirt and pot should be thoroughly checked for slug/snails or eggs. Slugs, snails and flatworms will hide in potted plants. Use caution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Check pet food if bringing inside at night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Check fruits and vegetables, such as pineapple tops, bunched greens, any type of fruit, flower, or vegetable that might provide refuge of slugs or snails.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you have known populations of semi-slugs use extra precaution, as many residents have reported finding these slugs inside the home.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home, surfaces where slugs and snails may have crawled can be wiped with a bleach + water solution to sterilize and prevent disease. </a:t>
            </a:r>
          </a:p>
        </p:txBody>
      </p:sp>
    </p:spTree>
    <p:extLst>
      <p:ext uri="{BB962C8B-B14F-4D97-AF65-F5344CB8AC3E}">
        <p14:creationId xmlns:p14="http://schemas.microsoft.com/office/powerpoint/2010/main" val="2981547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3F54BC3A-6035-B442-A7A1-6A8B8342F9F7}"/>
              </a:ext>
            </a:extLst>
          </p:cNvPr>
          <p:cNvSpPr txBox="1"/>
          <p:nvPr/>
        </p:nvSpPr>
        <p:spPr>
          <a:xfrm>
            <a:off x="9338339" y="3865264"/>
            <a:ext cx="2209800" cy="338554"/>
          </a:xfrm>
          <a:prstGeom prst="rect">
            <a:avLst/>
          </a:prstGeom>
          <a:noFill/>
        </p:spPr>
        <p:txBody>
          <a:bodyPr wrap="square" rtlCol="0">
            <a:spAutoFit/>
          </a:bodyPr>
          <a:lstStyle/>
          <a:p>
            <a:r>
              <a:rPr lang="en-US" sz="1600" dirty="0">
                <a:solidFill>
                  <a:schemeClr val="bg1"/>
                </a:solidFill>
                <a:highlight>
                  <a:srgbClr val="000000"/>
                </a:highlight>
                <a:latin typeface="Times New Roman" panose="02020603050405020304" pitchFamily="18" charset="0"/>
                <a:cs typeface="Times New Roman" panose="02020603050405020304" pitchFamily="18" charset="0"/>
              </a:rPr>
              <a:t>Photo: Alan </a:t>
            </a:r>
            <a:r>
              <a:rPr lang="en-US" sz="1600" dirty="0" err="1">
                <a:solidFill>
                  <a:schemeClr val="bg1"/>
                </a:solidFill>
                <a:highlight>
                  <a:srgbClr val="000000"/>
                </a:highlight>
                <a:latin typeface="Times New Roman" panose="02020603050405020304" pitchFamily="18" charset="0"/>
                <a:cs typeface="Times New Roman" panose="02020603050405020304" pitchFamily="18" charset="0"/>
              </a:rPr>
              <a:t>McNairie</a:t>
            </a:r>
            <a:endParaRPr lang="en-US" sz="1600" dirty="0">
              <a:solidFill>
                <a:schemeClr val="bg1"/>
              </a:solidFill>
              <a:highlight>
                <a:srgbClr val="000000"/>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611BD56C-857F-7243-AD85-964106E0BF00}"/>
              </a:ext>
            </a:extLst>
          </p:cNvPr>
          <p:cNvSpPr txBox="1"/>
          <p:nvPr/>
        </p:nvSpPr>
        <p:spPr>
          <a:xfrm>
            <a:off x="6276813" y="4943960"/>
            <a:ext cx="564138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Any household/kitchen surfaces where slugs and snails may have crawled can be wiped with a bleach + water solution to sterilize and prevent disease. </a:t>
            </a:r>
          </a:p>
          <a:p>
            <a:endParaRPr lang="en-US" dirty="0"/>
          </a:p>
        </p:txBody>
      </p:sp>
      <p:sp>
        <p:nvSpPr>
          <p:cNvPr id="6" name="TextBox 5">
            <a:extLst>
              <a:ext uri="{FF2B5EF4-FFF2-40B4-BE49-F238E27FC236}">
                <a16:creationId xmlns="" xmlns:a16="http://schemas.microsoft.com/office/drawing/2014/main" id="{7A39BCBA-1E70-DC4A-9F44-6A53A4E281DF}"/>
              </a:ext>
            </a:extLst>
          </p:cNvPr>
          <p:cNvSpPr txBox="1"/>
          <p:nvPr/>
        </p:nvSpPr>
        <p:spPr>
          <a:xfrm>
            <a:off x="6419569" y="4373149"/>
            <a:ext cx="48819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Slug eggs in a potted plant (above).</a:t>
            </a:r>
          </a:p>
        </p:txBody>
      </p:sp>
      <p:sp>
        <p:nvSpPr>
          <p:cNvPr id="3" name="Title 2"/>
          <p:cNvSpPr>
            <a:spLocks noGrp="1"/>
          </p:cNvSpPr>
          <p:nvPr>
            <p:ph type="title"/>
          </p:nvPr>
        </p:nvSpPr>
        <p:spPr>
          <a:xfrm>
            <a:off x="8038986" y="294467"/>
            <a:ext cx="2117035" cy="549275"/>
          </a:xfrm>
        </p:spPr>
        <p:txBody>
          <a:bodyPr>
            <a:normAutofit/>
          </a:bodyPr>
          <a:lstStyle/>
          <a:p>
            <a:r>
              <a:rPr lang="en-US" sz="800" dirty="0">
                <a:solidFill>
                  <a:schemeClr val="bg1"/>
                </a:solidFill>
                <a:latin typeface="Times New Roman" panose="02020603050405020304" pitchFamily="18" charset="0"/>
                <a:cs typeface="Times New Roman" panose="02020603050405020304" pitchFamily="18" charset="0"/>
              </a:rPr>
              <a:t>Keeping slugs and snails out of your home</a:t>
            </a:r>
            <a:r>
              <a:rPr lang="en-US" sz="800" dirty="0">
                <a:latin typeface="Times New Roman" panose="02020603050405020304" pitchFamily="18" charset="0"/>
                <a:cs typeface="Times New Roman" panose="02020603050405020304" pitchFamily="18" charset="0"/>
              </a:rPr>
              <a:t/>
            </a:r>
            <a:br>
              <a:rPr lang="en-US" sz="800" dirty="0">
                <a:latin typeface="Times New Roman" panose="02020603050405020304" pitchFamily="18" charset="0"/>
                <a:cs typeface="Times New Roman" panose="02020603050405020304" pitchFamily="18" charset="0"/>
              </a:rPr>
            </a:br>
            <a:endParaRPr lang="en-US" sz="800" dirty="0"/>
          </a:p>
        </p:txBody>
      </p:sp>
      <p:pic>
        <p:nvPicPr>
          <p:cNvPr id="4" name="Picture 3" descr="Slug and snail eggs">
            <a:extLst>
              <a:ext uri="{FF2B5EF4-FFF2-40B4-BE49-F238E27FC236}">
                <a16:creationId xmlns="" xmlns:a16="http://schemas.microsoft.com/office/drawing/2014/main" id="{1E751E58-5902-CA4A-9B91-5643B96D964E}"/>
              </a:ext>
            </a:extLst>
          </p:cNvPr>
          <p:cNvPicPr>
            <a:picLocks noChangeAspect="1"/>
          </p:cNvPicPr>
          <p:nvPr/>
        </p:nvPicPr>
        <p:blipFill>
          <a:blip r:embed="rId3"/>
          <a:stretch>
            <a:fillRect/>
          </a:stretch>
        </p:blipFill>
        <p:spPr>
          <a:xfrm>
            <a:off x="6419569" y="955718"/>
            <a:ext cx="4976170" cy="3316637"/>
          </a:xfrm>
          <a:prstGeom prst="rect">
            <a:avLst/>
          </a:prstGeom>
        </p:spPr>
      </p:pic>
      <p:cxnSp>
        <p:nvCxnSpPr>
          <p:cNvPr id="8" name="Straight Arrow Connector 7" descr="arrow points to eggs">
            <a:extLst>
              <a:ext uri="{FF2B5EF4-FFF2-40B4-BE49-F238E27FC236}">
                <a16:creationId xmlns="" xmlns:a16="http://schemas.microsoft.com/office/drawing/2014/main" id="{E9481A0C-13DB-5D49-990F-8DAAFA3049B2}"/>
              </a:ext>
            </a:extLst>
          </p:cNvPr>
          <p:cNvCxnSpPr>
            <a:cxnSpLocks/>
          </p:cNvCxnSpPr>
          <p:nvPr/>
        </p:nvCxnSpPr>
        <p:spPr>
          <a:xfrm flipH="1">
            <a:off x="9500247" y="2209800"/>
            <a:ext cx="1459853" cy="44041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A5A6ACB5-7108-4745-8941-46126EF37473}"/>
              </a:ext>
            </a:extLst>
          </p:cNvPr>
          <p:cNvSpPr txBox="1"/>
          <p:nvPr/>
        </p:nvSpPr>
        <p:spPr>
          <a:xfrm>
            <a:off x="309965" y="294467"/>
            <a:ext cx="5598160" cy="630942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Keeping slugs and snails out of your home</a:t>
            </a:r>
          </a:p>
          <a:p>
            <a:pPr algn="ct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Slugs, snails, or flatworms can be brought into your house unnoticed. Precautions to take to prevent this include: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bringing potted plants inside for houseplants, the dirt and pot should be thoroughly checked for slug/snails or eggs. Slugs, snails and flatworms will hide in potted plants. Use caution.</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Check pet food if bringing inside at night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Check fruits and vegetables, such as pineapple tops, bunched greens, any type of fruit, flower, or vegetable that might provide refuge of slugs or snails.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you have known populations of semi-slugs use extra precaution, as many residents have reported finding these slugs inside the home. </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546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3913" y="90157"/>
            <a:ext cx="1596887" cy="328945"/>
          </a:xfrm>
        </p:spPr>
        <p:txBody>
          <a:bodyPr>
            <a:normAutofit fontScale="90000"/>
          </a:bodyPr>
          <a:lstStyle/>
          <a:p>
            <a:r>
              <a:rPr lang="en-US" sz="800" dirty="0">
                <a:solidFill>
                  <a:schemeClr val="bg1"/>
                </a:solidFill>
                <a:latin typeface="Times New Roman" charset="0"/>
                <a:ea typeface="Times New Roman" charset="0"/>
                <a:cs typeface="Times New Roman" charset="0"/>
              </a:rPr>
              <a:t>Precautions for </a:t>
            </a:r>
            <a:r>
              <a:rPr lang="en-US" sz="800" dirty="0" err="1">
                <a:solidFill>
                  <a:schemeClr val="bg1"/>
                </a:solidFill>
                <a:latin typeface="Times New Roman" charset="0"/>
                <a:ea typeface="Times New Roman" charset="0"/>
                <a:cs typeface="Times New Roman" charset="0"/>
              </a:rPr>
              <a:t>Angiostrongyliasis</a:t>
            </a:r>
            <a:r>
              <a:rPr lang="en-US" sz="800" dirty="0">
                <a:solidFill>
                  <a:schemeClr val="bg1"/>
                </a:solidFill>
                <a:latin typeface="Times New Roman" charset="0"/>
                <a:ea typeface="Times New Roman" charset="0"/>
                <a:cs typeface="Times New Roman" charset="0"/>
              </a:rPr>
              <a:t> Prevention Review</a:t>
            </a:r>
            <a:r>
              <a:rPr lang="en-US" sz="800" dirty="0">
                <a:latin typeface="Times New Roman" charset="0"/>
                <a:ea typeface="Times New Roman" charset="0"/>
                <a:cs typeface="Times New Roman" charset="0"/>
              </a:rPr>
              <a:t/>
            </a:r>
            <a:br>
              <a:rPr lang="en-US" sz="800" dirty="0">
                <a:latin typeface="Times New Roman" charset="0"/>
                <a:ea typeface="Times New Roman" charset="0"/>
                <a:cs typeface="Times New Roman" charset="0"/>
              </a:rPr>
            </a:br>
            <a:endParaRPr lang="en-US" sz="800" dirty="0"/>
          </a:p>
        </p:txBody>
      </p:sp>
      <p:sp>
        <p:nvSpPr>
          <p:cNvPr id="6" name="TextBox 5"/>
          <p:cNvSpPr txBox="1"/>
          <p:nvPr/>
        </p:nvSpPr>
        <p:spPr>
          <a:xfrm>
            <a:off x="8753473" y="4726802"/>
            <a:ext cx="3086100" cy="646331"/>
          </a:xfrm>
          <a:prstGeom prst="rect">
            <a:avLst/>
          </a:prstGeom>
          <a:noFill/>
        </p:spPr>
        <p:txBody>
          <a:bodyPr wrap="square" rtlCol="0">
            <a:spAutoFit/>
          </a:bodyPr>
          <a:lstStyle/>
          <a:p>
            <a:pPr algn="ctr"/>
            <a:r>
              <a:rPr lang="en-US" i="1" dirty="0">
                <a:latin typeface="Times New Roman" charset="0"/>
                <a:ea typeface="Times New Roman" charset="0"/>
                <a:cs typeface="Times New Roman" charset="0"/>
              </a:rPr>
              <a:t>Semi-slug in a commercially purchased salad</a:t>
            </a:r>
          </a:p>
        </p:txBody>
      </p:sp>
      <p:pic>
        <p:nvPicPr>
          <p:cNvPr id="3" name="Picture 2" descr="slug in sal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61338" y="944564"/>
            <a:ext cx="4203697" cy="3152773"/>
          </a:xfrm>
          <a:prstGeom prst="rect">
            <a:avLst/>
          </a:prstGeom>
        </p:spPr>
      </p:pic>
      <p:cxnSp>
        <p:nvCxnSpPr>
          <p:cNvPr id="5" name="Straight Arrow Connector 4" descr="arrow pointing to slug"/>
          <p:cNvCxnSpPr/>
          <p:nvPr/>
        </p:nvCxnSpPr>
        <p:spPr>
          <a:xfrm flipH="1">
            <a:off x="10490200" y="914400"/>
            <a:ext cx="622300" cy="1231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0715" y="315099"/>
            <a:ext cx="8466085" cy="6011902"/>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Precautions for Angiostrongyliasis Prevention Review</a:t>
            </a:r>
          </a:p>
          <a:p>
            <a:pPr algn="ctr">
              <a:lnSpc>
                <a:spcPts val="1260"/>
              </a:lnSpc>
            </a:pPr>
            <a:endParaRPr lang="en-US" sz="2800" dirty="0"/>
          </a:p>
          <a:p>
            <a:pPr marL="285750" indent="-285750">
              <a:buFont typeface="Arial" charset="0"/>
              <a:buChar char="•"/>
            </a:pPr>
            <a:r>
              <a:rPr lang="en-US" dirty="0">
                <a:latin typeface="Times New Roman" charset="0"/>
                <a:ea typeface="Times New Roman" charset="0"/>
                <a:cs typeface="Times New Roman" charset="0"/>
              </a:rPr>
              <a:t>Inspect and wash all produce. Headed vegetables, such as lettuces, celery, and </a:t>
            </a:r>
            <a:r>
              <a:rPr lang="en-US" dirty="0" err="1">
                <a:latin typeface="Times New Roman" charset="0"/>
                <a:ea typeface="Times New Roman" charset="0"/>
                <a:cs typeface="Times New Roman" charset="0"/>
              </a:rPr>
              <a:t>bok</a:t>
            </a:r>
            <a:r>
              <a:rPr lang="en-US" dirty="0">
                <a:latin typeface="Times New Roman" charset="0"/>
                <a:ea typeface="Times New Roman" charset="0"/>
                <a:cs typeface="Times New Roman" charset="0"/>
              </a:rPr>
              <a:t> choy need to be taken apart and inspected and washed leaf by leaf.  Cooking by boiling or steaming for 3-5 minutes, drying produce in a food dehydrator or air-dried, or freezing for 24-48 hours are good precautions to follow to prevent infection. Watch this food preparation video.  </a:t>
            </a:r>
            <a:r>
              <a:rPr lang="en-US" dirty="0" smtClean="0">
                <a:latin typeface="Times New Roman" charset="0"/>
                <a:ea typeface="Times New Roman" charset="0"/>
                <a:cs typeface="Times New Roman" charset="0"/>
                <a:hlinkClick r:id="rId4"/>
              </a:rPr>
              <a:t>Safe Food Preparation: Check, Clean and Cook</a:t>
            </a:r>
            <a:endParaRPr lang="en-US" dirty="0">
              <a:latin typeface="Times New Roman" charset="0"/>
              <a:ea typeface="Times New Roman" charset="0"/>
              <a:cs typeface="Times New Roman" charset="0"/>
            </a:endParaRP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Never handle slugs, snails, or flatworms with bare hands.</a:t>
            </a: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Put nozzles on hoses to prevent slug entry.</a:t>
            </a: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Do not leave pet food unattended at night. Rats and slugs/snails will eat the food. Dogs have been infected in this manner. </a:t>
            </a: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Rainwater catchment tanks should be covered and entry by slugs or snails prevented. Maintain filters and UV lightbulb on a regular basis. Potable water should be available at all taps including showers. </a:t>
            </a: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Watch small children when outdoors to prevent them from handling slugs or snails, or putting them in their mouth. </a:t>
            </a:r>
          </a:p>
          <a:p>
            <a:pPr marL="285750" indent="-285750">
              <a:lnSpc>
                <a:spcPts val="1260"/>
              </a:lnSpc>
              <a:buFont typeface="Arial" charset="0"/>
              <a:buChar char="•"/>
            </a:pPr>
            <a:endParaRPr lang="en-US" dirty="0">
              <a:latin typeface="Times New Roman" charset="0"/>
              <a:ea typeface="Times New Roman" charset="0"/>
              <a:cs typeface="Times New Roman" charset="0"/>
            </a:endParaRPr>
          </a:p>
          <a:p>
            <a:pPr marL="285750" indent="-285750">
              <a:buFont typeface="Arial" charset="0"/>
              <a:buChar char="•"/>
            </a:pPr>
            <a:r>
              <a:rPr lang="en-US" dirty="0">
                <a:latin typeface="Times New Roman" charset="0"/>
                <a:ea typeface="Times New Roman" charset="0"/>
                <a:cs typeface="Times New Roman" charset="0"/>
              </a:rPr>
              <a:t>Control rats, and slugs, snails and flatworms around homes, gardens, and farms. </a:t>
            </a:r>
          </a:p>
          <a:p>
            <a:pPr marL="285750" indent="-285750">
              <a:lnSpc>
                <a:spcPts val="1260"/>
              </a:lnSpc>
              <a:buFont typeface="Arial" charset="0"/>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64884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573078" y="1400658"/>
            <a:ext cx="1129748" cy="617700"/>
          </a:xfrm>
        </p:spPr>
        <p:txBody>
          <a:bodyPr>
            <a:normAutofit/>
          </a:bodyPr>
          <a:lstStyle/>
          <a:p>
            <a:r>
              <a:rPr lang="en-US" sz="800" dirty="0" smtClean="0"/>
              <a:t>1</a:t>
            </a:r>
            <a:endParaRPr lang="en-US" sz="800" dirty="0"/>
          </a:p>
        </p:txBody>
      </p:sp>
      <p:pic>
        <p:nvPicPr>
          <p:cNvPr id="4" name="Picture 3" descr="Slug in salad"/>
          <p:cNvPicPr>
            <a:picLocks noChangeAspect="1"/>
          </p:cNvPicPr>
          <p:nvPr/>
        </p:nvPicPr>
        <p:blipFill rotWithShape="1">
          <a:blip r:embed="rId2">
            <a:extLst>
              <a:ext uri="{28A0092B-C50C-407E-A947-70E740481C1C}">
                <a14:useLocalDpi xmlns:a14="http://schemas.microsoft.com/office/drawing/2010/main" val="0"/>
              </a:ext>
            </a:extLst>
          </a:blip>
          <a:srcRect l="38531" r="19281"/>
          <a:stretch/>
        </p:blipFill>
        <p:spPr>
          <a:xfrm rot="5400000">
            <a:off x="2667000" y="-2667000"/>
            <a:ext cx="6858000" cy="12192000"/>
          </a:xfrm>
          <a:prstGeom prst="rect">
            <a:avLst/>
          </a:prstGeom>
        </p:spPr>
      </p:pic>
      <p:cxnSp>
        <p:nvCxnSpPr>
          <p:cNvPr id="8" name="Straight Arrow Connector 7" descr="arrow pointing to slug"/>
          <p:cNvCxnSpPr/>
          <p:nvPr/>
        </p:nvCxnSpPr>
        <p:spPr>
          <a:xfrm flipH="1">
            <a:off x="8105614" y="1233528"/>
            <a:ext cx="526942" cy="0"/>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72040" y="448698"/>
            <a:ext cx="2968487" cy="1569660"/>
          </a:xfrm>
          <a:prstGeom prst="rect">
            <a:avLst/>
          </a:prstGeom>
          <a:noFill/>
        </p:spPr>
        <p:txBody>
          <a:bodyPr wrap="square" rtlCol="0">
            <a:spAutoFit/>
          </a:bodyPr>
          <a:lstStyle/>
          <a:p>
            <a:r>
              <a:rPr lang="en-US" sz="3200" i="1" dirty="0">
                <a:solidFill>
                  <a:schemeClr val="accent4">
                    <a:lumMod val="20000"/>
                    <a:lumOff val="80000"/>
                  </a:schemeClr>
                </a:solidFill>
                <a:latin typeface="Times New Roman" charset="0"/>
                <a:ea typeface="Times New Roman" charset="0"/>
                <a:cs typeface="Times New Roman" charset="0"/>
              </a:rPr>
              <a:t>Semi-slug in a commercially prepared salad.</a:t>
            </a:r>
          </a:p>
        </p:txBody>
      </p:sp>
      <p:sp>
        <p:nvSpPr>
          <p:cNvPr id="5" name="TextBox 4"/>
          <p:cNvSpPr txBox="1"/>
          <p:nvPr/>
        </p:nvSpPr>
        <p:spPr>
          <a:xfrm>
            <a:off x="0" y="4036715"/>
            <a:ext cx="12192000" cy="2451953"/>
          </a:xfrm>
          <a:prstGeom prst="rect">
            <a:avLst/>
          </a:prstGeom>
          <a:solidFill>
            <a:schemeClr val="bg1"/>
          </a:solidFill>
        </p:spPr>
        <p:txBody>
          <a:bodyPr wrap="square" rtlCol="0">
            <a:spAutoFit/>
          </a:bodyPr>
          <a:lstStyle/>
          <a:p>
            <a:pPr lvl="1">
              <a:lnSpc>
                <a:spcPts val="1580"/>
              </a:lnSpc>
            </a:pPr>
            <a:endParaRPr lang="en-US" sz="2800" dirty="0">
              <a:latin typeface="Times New Roman" charset="0"/>
              <a:ea typeface="Times New Roman" charset="0"/>
              <a:cs typeface="Times New Roman" charset="0"/>
            </a:endParaRPr>
          </a:p>
          <a:p>
            <a:pPr lvl="1"/>
            <a:r>
              <a:rPr lang="en-US" sz="2800" dirty="0">
                <a:latin typeface="Times New Roman" charset="0"/>
                <a:ea typeface="Times New Roman" charset="0"/>
                <a:cs typeface="Times New Roman" charset="0"/>
              </a:rPr>
              <a:t>Inspect and wash all produce. </a:t>
            </a:r>
            <a:r>
              <a:rPr lang="en-US" sz="2800" u="sng" dirty="0">
                <a:latin typeface="Times New Roman" charset="0"/>
                <a:ea typeface="Times New Roman" charset="0"/>
                <a:cs typeface="Times New Roman" charset="0"/>
              </a:rPr>
              <a:t>Headed vegetables, such as lettuces, celery, and </a:t>
            </a:r>
            <a:r>
              <a:rPr lang="en-US" sz="2800" u="sng" dirty="0" err="1">
                <a:latin typeface="Times New Roman" charset="0"/>
                <a:ea typeface="Times New Roman" charset="0"/>
                <a:cs typeface="Times New Roman" charset="0"/>
              </a:rPr>
              <a:t>bok</a:t>
            </a:r>
            <a:r>
              <a:rPr lang="en-US" sz="2800" u="sng" dirty="0">
                <a:latin typeface="Times New Roman" charset="0"/>
                <a:ea typeface="Times New Roman" charset="0"/>
                <a:cs typeface="Times New Roman" charset="0"/>
              </a:rPr>
              <a:t> choy need to be taken apart and inspected and each leaf or stalk must be washed individually. </a:t>
            </a:r>
            <a:r>
              <a:rPr lang="en-US" sz="2800" dirty="0">
                <a:latin typeface="Times New Roman" charset="0"/>
                <a:ea typeface="Times New Roman" charset="0"/>
                <a:cs typeface="Times New Roman" charset="0"/>
              </a:rPr>
              <a:t>If a slug or snail, or signs of slug/snail activity (chew marks, feces) is found discard the entire vegetable. There is currently no FDA approved vegetable rinse that is known to be effective against the rat lungworm.</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959578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1365" y="1887675"/>
            <a:ext cx="175591" cy="120029"/>
          </a:xfrm>
        </p:spPr>
        <p:txBody>
          <a:bodyPr>
            <a:normAutofit fontScale="90000"/>
          </a:bodyPr>
          <a:lstStyle/>
          <a:p>
            <a:r>
              <a:rPr lang="en-US" sz="800" dirty="0"/>
              <a:t>3</a:t>
            </a:r>
          </a:p>
        </p:txBody>
      </p:sp>
      <p:pic>
        <p:nvPicPr>
          <p:cNvPr id="2" name="Picture 1" descr="Safe Food Prep"/>
          <p:cNvPicPr>
            <a:picLocks noChangeAspect="1"/>
          </p:cNvPicPr>
          <p:nvPr/>
        </p:nvPicPr>
        <p:blipFill rotWithShape="1">
          <a:blip r:embed="rId2">
            <a:extLst>
              <a:ext uri="{28A0092B-C50C-407E-A947-70E740481C1C}">
                <a14:useLocalDpi xmlns:a14="http://schemas.microsoft.com/office/drawing/2010/main" val="0"/>
              </a:ext>
            </a:extLst>
          </a:blip>
          <a:srcRect b="881"/>
          <a:stretch/>
        </p:blipFill>
        <p:spPr>
          <a:xfrm>
            <a:off x="127543" y="39756"/>
            <a:ext cx="11936894" cy="5634346"/>
          </a:xfrm>
          <a:prstGeom prst="rect">
            <a:avLst/>
          </a:prstGeom>
        </p:spPr>
      </p:pic>
      <p:sp>
        <p:nvSpPr>
          <p:cNvPr id="4" name="TextBox 3"/>
          <p:cNvSpPr txBox="1"/>
          <p:nvPr/>
        </p:nvSpPr>
        <p:spPr>
          <a:xfrm>
            <a:off x="0" y="5594834"/>
            <a:ext cx="12191980" cy="1263166"/>
          </a:xfrm>
          <a:prstGeom prst="rect">
            <a:avLst/>
          </a:prstGeom>
          <a:solidFill>
            <a:schemeClr val="bg1"/>
          </a:solidFill>
        </p:spPr>
        <p:txBody>
          <a:bodyPr wrap="square" rtlCol="0">
            <a:spAutoFit/>
          </a:bodyPr>
          <a:lstStyle/>
          <a:p>
            <a:pPr marL="0" lvl="1" algn="ctr"/>
            <a:r>
              <a:rPr lang="en-US" sz="3200" dirty="0">
                <a:latin typeface="Times New Roman" charset="0"/>
                <a:ea typeface="Times New Roman" charset="0"/>
                <a:cs typeface="Times New Roman" charset="0"/>
              </a:rPr>
              <a:t>Watch this food preparation video.  </a:t>
            </a:r>
            <a:r>
              <a:rPr lang="en-US" sz="3200" dirty="0" smtClean="0">
                <a:latin typeface="Times New Roman" charset="0"/>
                <a:ea typeface="Times New Roman" charset="0"/>
                <a:cs typeface="Times New Roman" charset="0"/>
                <a:hlinkClick r:id="rId3"/>
              </a:rPr>
              <a:t>Safe Food Preparation: Check, Clean and Cook</a:t>
            </a:r>
            <a:endParaRPr lang="en-US" sz="3200" dirty="0">
              <a:latin typeface="Times New Roman" charset="0"/>
              <a:ea typeface="Times New Roman" charset="0"/>
              <a:cs typeface="Times New Roman" charset="0"/>
            </a:endParaRPr>
          </a:p>
          <a:p>
            <a:pPr>
              <a:lnSpc>
                <a:spcPts val="1260"/>
              </a:lnSpc>
            </a:pPr>
            <a:endParaRPr lang="en-US" dirty="0"/>
          </a:p>
        </p:txBody>
      </p:sp>
    </p:spTree>
    <p:extLst>
      <p:ext uri="{BB962C8B-B14F-4D97-AF65-F5344CB8AC3E}">
        <p14:creationId xmlns:p14="http://schemas.microsoft.com/office/powerpoint/2010/main" val="2834431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40393" y="3811381"/>
            <a:ext cx="135835" cy="82136"/>
          </a:xfrm>
        </p:spPr>
        <p:txBody>
          <a:bodyPr>
            <a:normAutofit fontScale="90000"/>
          </a:bodyPr>
          <a:lstStyle/>
          <a:p>
            <a:r>
              <a:rPr lang="en-US" sz="800" dirty="0" smtClean="0"/>
              <a:t>4</a:t>
            </a:r>
            <a:endParaRPr lang="en-US" sz="800" dirty="0"/>
          </a:p>
        </p:txBody>
      </p:sp>
      <p:pic>
        <p:nvPicPr>
          <p:cNvPr id="3" name="Picture 2" descr="Pot on stove">
            <a:extLst>
              <a:ext uri="{FF2B5EF4-FFF2-40B4-BE49-F238E27FC236}">
                <a16:creationId xmlns="" xmlns:a16="http://schemas.microsoft.com/office/drawing/2014/main" id="{8A14D7AA-50B2-2A4E-8051-0E8735699333}"/>
              </a:ext>
            </a:extLst>
          </p:cNvPr>
          <p:cNvPicPr>
            <a:picLocks noChangeAspect="1"/>
          </p:cNvPicPr>
          <p:nvPr/>
        </p:nvPicPr>
        <p:blipFill rotWithShape="1">
          <a:blip r:embed="rId3"/>
          <a:srcRect b="25649"/>
          <a:stretch/>
        </p:blipFill>
        <p:spPr>
          <a:xfrm>
            <a:off x="733071" y="254336"/>
            <a:ext cx="4207799" cy="4171347"/>
          </a:xfrm>
          <a:prstGeom prst="rect">
            <a:avLst/>
          </a:prstGeom>
        </p:spPr>
      </p:pic>
      <p:sp>
        <p:nvSpPr>
          <p:cNvPr id="2" name="TextBox 1">
            <a:extLst>
              <a:ext uri="{FF2B5EF4-FFF2-40B4-BE49-F238E27FC236}">
                <a16:creationId xmlns="" xmlns:a16="http://schemas.microsoft.com/office/drawing/2014/main" id="{D4BAB683-9F20-B84C-B95D-3329C4F2891D}"/>
              </a:ext>
            </a:extLst>
          </p:cNvPr>
          <p:cNvSpPr txBox="1"/>
          <p:nvPr/>
        </p:nvSpPr>
        <p:spPr>
          <a:xfrm>
            <a:off x="524105" y="5626012"/>
            <a:ext cx="7904247" cy="80021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Boil for 3 minutes (100º C / 212º F at sea level). </a:t>
            </a:r>
          </a:p>
          <a:p>
            <a:endParaRPr lang="en-US" dirty="0"/>
          </a:p>
        </p:txBody>
      </p:sp>
      <p:sp>
        <p:nvSpPr>
          <p:cNvPr id="5" name="TextBox 4">
            <a:extLst>
              <a:ext uri="{FF2B5EF4-FFF2-40B4-BE49-F238E27FC236}">
                <a16:creationId xmlns="" xmlns:a16="http://schemas.microsoft.com/office/drawing/2014/main" id="{B4262B2B-A243-3845-BC36-A1C71FCDEFBF}"/>
              </a:ext>
            </a:extLst>
          </p:cNvPr>
          <p:cNvSpPr txBox="1"/>
          <p:nvPr/>
        </p:nvSpPr>
        <p:spPr>
          <a:xfrm>
            <a:off x="524105" y="4825793"/>
            <a:ext cx="7462135" cy="80021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Freeze for 24 hours at -15º C (5º F).</a:t>
            </a:r>
          </a:p>
          <a:p>
            <a:endParaRPr lang="en-US" dirty="0"/>
          </a:p>
        </p:txBody>
      </p:sp>
      <p:sp>
        <p:nvSpPr>
          <p:cNvPr id="4" name="TextBox 3">
            <a:extLst>
              <a:ext uri="{FF2B5EF4-FFF2-40B4-BE49-F238E27FC236}">
                <a16:creationId xmlns="" xmlns:a16="http://schemas.microsoft.com/office/drawing/2014/main" id="{DBAAAC96-D4A2-BA4B-886F-9A79D9D0A802}"/>
              </a:ext>
            </a:extLst>
          </p:cNvPr>
          <p:cNvSpPr txBox="1"/>
          <p:nvPr/>
        </p:nvSpPr>
        <p:spPr>
          <a:xfrm>
            <a:off x="6122019" y="609254"/>
            <a:ext cx="5544125" cy="421653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Cook or Freeze</a:t>
            </a:r>
          </a:p>
          <a:p>
            <a:r>
              <a:rPr lang="en-US" sz="2400" dirty="0">
                <a:latin typeface="Times New Roman" charset="0"/>
                <a:ea typeface="Times New Roman" charset="0"/>
                <a:cs typeface="Times New Roman" charset="0"/>
              </a:rPr>
              <a:t>Cooking vegetables by boiling or steaming for 3-5 minutes. Freezing for at least 24 hours </a:t>
            </a:r>
            <a:r>
              <a:rPr lang="en-US" sz="2400" dirty="0">
                <a:latin typeface="Times New Roman" panose="02020603050405020304" pitchFamily="18" charset="0"/>
                <a:cs typeface="Times New Roman" panose="02020603050405020304" pitchFamily="18" charset="0"/>
              </a:rPr>
              <a:t>at -15º C has been shown to kill the larvae </a:t>
            </a:r>
            <a:r>
              <a:rPr lang="en-US" sz="2400" dirty="0">
                <a:latin typeface="Times New Roman" charset="0"/>
                <a:ea typeface="Times New Roman" charset="0"/>
                <a:cs typeface="Times New Roman" charset="0"/>
              </a:rPr>
              <a:t>is a good precaution to prevent infection. </a:t>
            </a:r>
            <a:r>
              <a:rPr lang="en-US" sz="2400" dirty="0">
                <a:latin typeface="Times New Roman" panose="02020603050405020304" pitchFamily="18" charset="0"/>
                <a:cs typeface="Times New Roman" panose="02020603050405020304" pitchFamily="18" charset="0"/>
              </a:rPr>
              <a:t>Some cultures do eat snails and they must be well cooked. Remember, paratenic hosts, such as shrimp, prawns, crabs, frogs, etc., can be infected and must be cooked before consumption. Drying will also kill the larvae. </a:t>
            </a:r>
          </a:p>
        </p:txBody>
      </p:sp>
    </p:spTree>
    <p:extLst>
      <p:ext uri="{BB962C8B-B14F-4D97-AF65-F5344CB8AC3E}">
        <p14:creationId xmlns:p14="http://schemas.microsoft.com/office/powerpoint/2010/main" val="1598290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5131214"/>
          </a:xfrm>
        </p:spPr>
        <p:txBody>
          <a:bodyPr>
            <a:normAutofit/>
          </a:bodyPr>
          <a:lstStyle/>
          <a:p>
            <a:pPr algn="ctr"/>
            <a:r>
              <a:rPr lang="en-US" sz="4000" dirty="0">
                <a:latin typeface="Times New Roman" panose="02020603050405020304" pitchFamily="18" charset="0"/>
                <a:cs typeface="Times New Roman" panose="02020603050405020304" pitchFamily="18" charset="0"/>
              </a:rPr>
              <a:t>Studies have shown that slugs and snails can shed infective stage rat lungworm larvae when drowned in water. In wet conditions these larvae can live outside of the intermediate host for many days.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Take the following precautions.</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0852" y="3448374"/>
            <a:ext cx="125896" cy="161649"/>
          </a:xfrm>
        </p:spPr>
        <p:txBody>
          <a:bodyPr>
            <a:normAutofit fontScale="90000"/>
          </a:bodyPr>
          <a:lstStyle/>
          <a:p>
            <a:r>
              <a:rPr lang="en-US" sz="800" dirty="0" smtClean="0"/>
              <a:t>6</a:t>
            </a:r>
            <a:endParaRPr lang="en-US" sz="800" dirty="0"/>
          </a:p>
        </p:txBody>
      </p:sp>
      <p:pic>
        <p:nvPicPr>
          <p:cNvPr id="2" name="Picture 1" descr="Covered cup yes, open cup n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07" y="309967"/>
            <a:ext cx="4707611" cy="62768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Down Arrow Callout 4"/>
          <p:cNvSpPr/>
          <p:nvPr/>
        </p:nvSpPr>
        <p:spPr>
          <a:xfrm>
            <a:off x="3890074" y="2154264"/>
            <a:ext cx="1146874" cy="82916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1"/>
                  </a:solidFill>
                </a:ln>
              </a:rPr>
              <a:t>No!</a:t>
            </a:r>
          </a:p>
        </p:txBody>
      </p:sp>
      <p:sp>
        <p:nvSpPr>
          <p:cNvPr id="6" name="Down Arrow Callout 5"/>
          <p:cNvSpPr/>
          <p:nvPr/>
        </p:nvSpPr>
        <p:spPr>
          <a:xfrm>
            <a:off x="1673817" y="1642820"/>
            <a:ext cx="1208868" cy="102288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Yes!</a:t>
            </a:r>
          </a:p>
        </p:txBody>
      </p:sp>
      <p:sp>
        <p:nvSpPr>
          <p:cNvPr id="3" name="TextBox 2"/>
          <p:cNvSpPr txBox="1"/>
          <p:nvPr/>
        </p:nvSpPr>
        <p:spPr>
          <a:xfrm>
            <a:off x="6106333" y="1007390"/>
            <a:ext cx="4695986" cy="513986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Cover food and beverages in outside settings. </a:t>
            </a:r>
          </a:p>
          <a:p>
            <a:endParaRPr lang="en-US" sz="2400" dirty="0">
              <a:latin typeface="Times New Roman" charset="0"/>
              <a:ea typeface="Times New Roman" charset="0"/>
              <a:cs typeface="Times New Roman" charset="0"/>
            </a:endParaRPr>
          </a:p>
          <a:p>
            <a:r>
              <a:rPr lang="en-US" sz="2400" dirty="0">
                <a:latin typeface="Times New Roman" charset="0"/>
                <a:ea typeface="Times New Roman" charset="0"/>
                <a:cs typeface="Times New Roman" charset="0"/>
              </a:rPr>
              <a:t>Food and drinks enjoyed at potlucks, picnics, camping, and outdoor settings in general should be covered. Slugs and snails can crawl unnoticed into or onto foods and can contaminate them. There have been incidences of cases of angiostrongyliasis that have been caused by a slug crawling into a beverage. </a:t>
            </a:r>
          </a:p>
        </p:txBody>
      </p:sp>
    </p:spTree>
    <p:extLst>
      <p:ext uri="{BB962C8B-B14F-4D97-AF65-F5344CB8AC3E}">
        <p14:creationId xmlns:p14="http://schemas.microsoft.com/office/powerpoint/2010/main" val="1795010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59895" y="5622926"/>
            <a:ext cx="115957" cy="121892"/>
          </a:xfrm>
        </p:spPr>
        <p:txBody>
          <a:bodyPr>
            <a:normAutofit fontScale="90000"/>
          </a:bodyPr>
          <a:lstStyle/>
          <a:p>
            <a:r>
              <a:rPr lang="en-US" sz="800" dirty="0" smtClean="0"/>
              <a:t>7</a:t>
            </a:r>
            <a:endParaRPr lang="en-US" sz="800" dirty="0"/>
          </a:p>
        </p:txBody>
      </p:sp>
      <p:pic>
        <p:nvPicPr>
          <p:cNvPr id="2" name="Picture 1" descr="garden hose"/>
          <p:cNvPicPr>
            <a:picLocks noChangeAspect="1"/>
          </p:cNvPicPr>
          <p:nvPr/>
        </p:nvPicPr>
        <p:blipFill rotWithShape="1">
          <a:blip r:embed="rId2">
            <a:extLst>
              <a:ext uri="{28A0092B-C50C-407E-A947-70E740481C1C}">
                <a14:useLocalDpi xmlns:a14="http://schemas.microsoft.com/office/drawing/2010/main" val="0"/>
              </a:ext>
            </a:extLst>
          </a:blip>
          <a:srcRect t="9266"/>
          <a:stretch/>
        </p:blipFill>
        <p:spPr>
          <a:xfrm>
            <a:off x="589170" y="396891"/>
            <a:ext cx="5143500" cy="6222569"/>
          </a:xfrm>
          <a:prstGeom prst="rect">
            <a:avLst/>
          </a:prstGeom>
        </p:spPr>
      </p:pic>
      <p:sp>
        <p:nvSpPr>
          <p:cNvPr id="3" name="TextBox 2"/>
          <p:cNvSpPr txBox="1"/>
          <p:nvPr/>
        </p:nvSpPr>
        <p:spPr>
          <a:xfrm>
            <a:off x="6051526" y="876685"/>
            <a:ext cx="5724940" cy="526297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Put nozzles on hoses to prevent entry by slugs, snails, or flatworms. </a:t>
            </a:r>
          </a:p>
          <a:p>
            <a:endParaRPr lang="en-US" sz="2400" dirty="0">
              <a:latin typeface="Times New Roman" charset="0"/>
              <a:ea typeface="Times New Roman" charset="0"/>
              <a:cs typeface="Times New Roman" charset="0"/>
            </a:endParaRPr>
          </a:p>
          <a:p>
            <a:r>
              <a:rPr lang="en-US" sz="2400" dirty="0">
                <a:latin typeface="Times New Roman" charset="0"/>
                <a:ea typeface="Times New Roman" charset="0"/>
                <a:cs typeface="Times New Roman" charset="0"/>
              </a:rPr>
              <a:t>Do not drink from garden hoses. There have been reports of rat lungworm infections resulting from drinking from a garden hose. Be mindful of filling water pet/livestock bowls/buckets with garden hoses, always keep a nozzle or end cap to prevent entry by slugs or snails. Many animals are susceptible to rat lungworm </a:t>
            </a:r>
            <a:r>
              <a:rPr lang="en-US" sz="2400" dirty="0" smtClean="0">
                <a:latin typeface="Times New Roman" charset="0"/>
                <a:ea typeface="Times New Roman" charset="0"/>
                <a:cs typeface="Times New Roman" charset="0"/>
              </a:rPr>
              <a:t>disease </a:t>
            </a:r>
            <a:r>
              <a:rPr lang="en-US" sz="2400" dirty="0">
                <a:latin typeface="Times New Roman" charset="0"/>
                <a:ea typeface="Times New Roman" charset="0"/>
                <a:cs typeface="Times New Roman" charset="0"/>
              </a:rPr>
              <a:t>and symptoms can be similar to those in humans. </a:t>
            </a:r>
            <a:endParaRPr lang="en-US" sz="2400" dirty="0"/>
          </a:p>
        </p:txBody>
      </p:sp>
    </p:spTree>
    <p:extLst>
      <p:ext uri="{BB962C8B-B14F-4D97-AF65-F5344CB8AC3E}">
        <p14:creationId xmlns:p14="http://schemas.microsoft.com/office/powerpoint/2010/main" val="1994839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147" y="1428612"/>
            <a:ext cx="175591" cy="141771"/>
          </a:xfrm>
        </p:spPr>
        <p:txBody>
          <a:bodyPr>
            <a:normAutofit fontScale="90000"/>
          </a:bodyPr>
          <a:lstStyle/>
          <a:p>
            <a:r>
              <a:rPr lang="en-US" sz="800" dirty="0" smtClean="0"/>
              <a:t>8</a:t>
            </a:r>
            <a:endParaRPr lang="en-US" sz="800" dirty="0"/>
          </a:p>
        </p:txBody>
      </p:sp>
      <p:pic>
        <p:nvPicPr>
          <p:cNvPr id="4" name="Picture 3" descr="Rainwater catchment filte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578" y="4413837"/>
            <a:ext cx="2678813" cy="2009110"/>
          </a:xfrm>
          <a:prstGeom prst="rect">
            <a:avLst/>
          </a:prstGeom>
        </p:spPr>
      </p:pic>
      <p:pic>
        <p:nvPicPr>
          <p:cNvPr id="5" name="Picture 4" descr="Catchment fil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578" y="2169188"/>
            <a:ext cx="2740080" cy="2055059"/>
          </a:xfrm>
          <a:prstGeom prst="rect">
            <a:avLst/>
          </a:prstGeom>
        </p:spPr>
      </p:pic>
      <p:pic>
        <p:nvPicPr>
          <p:cNvPr id="6" name="Picture 5" descr="Guidelines on Rainwater catchment systems in Hawai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14" y="294050"/>
            <a:ext cx="3379566" cy="4679394"/>
          </a:xfrm>
          <a:prstGeom prst="rect">
            <a:avLst/>
          </a:prstGeom>
        </p:spPr>
      </p:pic>
      <p:sp>
        <p:nvSpPr>
          <p:cNvPr id="11" name="TextBox 10"/>
          <p:cNvSpPr txBox="1"/>
          <p:nvPr/>
        </p:nvSpPr>
        <p:spPr>
          <a:xfrm>
            <a:off x="516046" y="5146349"/>
            <a:ext cx="3363384" cy="707886"/>
          </a:xfrm>
          <a:prstGeom prst="rect">
            <a:avLst/>
          </a:prstGeom>
          <a:noFill/>
        </p:spPr>
        <p:txBody>
          <a:bodyPr wrap="square" rtlCol="0">
            <a:spAutoFit/>
          </a:bodyPr>
          <a:lstStyle/>
          <a:p>
            <a:r>
              <a:rPr lang="en-US" sz="2000" dirty="0">
                <a:latin typeface="Times New Roman" charset="0"/>
                <a:ea typeface="Times New Roman" charset="0"/>
                <a:cs typeface="Times New Roman" charset="0"/>
              </a:rPr>
              <a:t>Rainwater Catchment systems guidebook for </a:t>
            </a:r>
            <a:r>
              <a:rPr lang="en-US" sz="2000" dirty="0" err="1">
                <a:latin typeface="Times New Roman" charset="0"/>
                <a:ea typeface="Times New Roman" charset="0"/>
                <a:cs typeface="Times New Roman" charset="0"/>
              </a:rPr>
              <a:t>Hawai</a:t>
            </a:r>
            <a:r>
              <a:rPr lang="fr-FR" sz="2000" dirty="0">
                <a:latin typeface="Times New Roman" charset="0"/>
                <a:ea typeface="Times New Roman" charset="0"/>
                <a:cs typeface="Times New Roman" charset="0"/>
              </a:rPr>
              <a:t>’</a:t>
            </a:r>
            <a:r>
              <a:rPr lang="en-US" sz="2000" dirty="0" err="1">
                <a:latin typeface="Times New Roman" charset="0"/>
                <a:ea typeface="Times New Roman" charset="0"/>
                <a:cs typeface="Times New Roman" charset="0"/>
              </a:rPr>
              <a:t>i</a:t>
            </a:r>
            <a:r>
              <a:rPr lang="en-US" sz="2000" dirty="0">
                <a:latin typeface="Times New Roman" charset="0"/>
                <a:ea typeface="Times New Roman" charset="0"/>
                <a:cs typeface="Times New Roman" charset="0"/>
              </a:rPr>
              <a:t>. </a:t>
            </a:r>
          </a:p>
        </p:txBody>
      </p:sp>
      <p:sp>
        <p:nvSpPr>
          <p:cNvPr id="10" name="TextBox 9"/>
          <p:cNvSpPr txBox="1"/>
          <p:nvPr/>
        </p:nvSpPr>
        <p:spPr>
          <a:xfrm>
            <a:off x="7217274" y="2149019"/>
            <a:ext cx="4505115" cy="4708981"/>
          </a:xfrm>
          <a:prstGeom prst="rect">
            <a:avLst/>
          </a:prstGeom>
          <a:noFill/>
        </p:spPr>
        <p:txBody>
          <a:bodyPr wrap="square" rtlCol="0">
            <a:spAutoFit/>
          </a:bodyPr>
          <a:lstStyle/>
          <a:p>
            <a:pPr marL="285750" indent="-285750">
              <a:buFont typeface="Arial" charset="0"/>
              <a:buChar char="•"/>
            </a:pPr>
            <a:r>
              <a:rPr lang="en-US" sz="2000" dirty="0">
                <a:latin typeface="Times New Roman" charset="0"/>
                <a:ea typeface="Times New Roman" charset="0"/>
                <a:cs typeface="Times New Roman" charset="0"/>
              </a:rPr>
              <a:t>Use a first flow diverter.</a:t>
            </a:r>
          </a:p>
          <a:p>
            <a:pPr marL="285750" indent="-285750">
              <a:buFont typeface="Arial" charset="0"/>
              <a:buChar char="•"/>
            </a:pPr>
            <a:r>
              <a:rPr lang="en-US" sz="2000" dirty="0">
                <a:latin typeface="Times New Roman" charset="0"/>
                <a:ea typeface="Times New Roman" charset="0"/>
                <a:cs typeface="Times New Roman" charset="0"/>
              </a:rPr>
              <a:t>Keep roofs clear and gutters clean, screen intake to tank to keep out large debris.</a:t>
            </a:r>
          </a:p>
          <a:p>
            <a:pPr marL="285750" indent="-285750">
              <a:buFont typeface="Arial" charset="0"/>
              <a:buChar char="•"/>
            </a:pPr>
            <a:r>
              <a:rPr lang="en-US" sz="2000" dirty="0">
                <a:latin typeface="Times New Roman" charset="0"/>
                <a:ea typeface="Times New Roman" charset="0"/>
                <a:cs typeface="Times New Roman" charset="0"/>
              </a:rPr>
              <a:t>Make sure the tank is properly covered. </a:t>
            </a:r>
          </a:p>
          <a:p>
            <a:pPr marL="285750" indent="-285750">
              <a:buFont typeface="Arial" charset="0"/>
              <a:buChar char="•"/>
            </a:pPr>
            <a:r>
              <a:rPr lang="en-US" sz="2000" dirty="0">
                <a:latin typeface="Times New Roman" charset="0"/>
                <a:ea typeface="Times New Roman" charset="0"/>
                <a:cs typeface="Times New Roman" charset="0"/>
              </a:rPr>
              <a:t>Have your tank cleaned regularly (1-3 years).</a:t>
            </a:r>
          </a:p>
          <a:p>
            <a:pPr marL="285750" indent="-285750">
              <a:buFont typeface="Arial" charset="0"/>
              <a:buChar char="•"/>
            </a:pPr>
            <a:r>
              <a:rPr lang="en-US" sz="2000" dirty="0">
                <a:latin typeface="Times New Roman" charset="0"/>
                <a:ea typeface="Times New Roman" charset="0"/>
                <a:cs typeface="Times New Roman" charset="0"/>
              </a:rPr>
              <a:t>Use 20µm plus a 5µm carbon block filter</a:t>
            </a:r>
          </a:p>
          <a:p>
            <a:pPr marL="285750" indent="-285750">
              <a:buFont typeface="Arial" charset="0"/>
              <a:buChar char="•"/>
            </a:pPr>
            <a:r>
              <a:rPr lang="en-US" sz="2000" dirty="0">
                <a:latin typeface="Times New Roman" charset="0"/>
                <a:ea typeface="Times New Roman" charset="0"/>
                <a:cs typeface="Times New Roman" charset="0"/>
              </a:rPr>
              <a:t>Change filters regularly.</a:t>
            </a:r>
          </a:p>
          <a:p>
            <a:pPr marL="285750" indent="-285750">
              <a:buFont typeface="Arial" charset="0"/>
              <a:buChar char="•"/>
            </a:pPr>
            <a:r>
              <a:rPr lang="en-US" sz="2000" dirty="0">
                <a:latin typeface="Times New Roman" charset="0"/>
                <a:ea typeface="Times New Roman" charset="0"/>
                <a:cs typeface="Times New Roman" charset="0"/>
              </a:rPr>
              <a:t>Use whole house UV and clean and change bulbs regularly. </a:t>
            </a:r>
          </a:p>
          <a:p>
            <a:pPr marL="285750" indent="-285750">
              <a:buFont typeface="Arial" charset="0"/>
              <a:buChar char="•"/>
            </a:pPr>
            <a:r>
              <a:rPr lang="en-US" sz="2000" dirty="0">
                <a:latin typeface="Times New Roman" charset="0"/>
                <a:ea typeface="Times New Roman" charset="0"/>
                <a:cs typeface="Times New Roman" charset="0"/>
              </a:rPr>
              <a:t>Boil drinking water 3 minutes if necessary.</a:t>
            </a:r>
          </a:p>
          <a:p>
            <a:pPr marL="285750" indent="-285750">
              <a:buFont typeface="Arial" charset="0"/>
              <a:buChar char="•"/>
            </a:pPr>
            <a:endParaRPr lang="en-US" sz="2000" dirty="0">
              <a:latin typeface="Times New Roman" charset="0"/>
              <a:ea typeface="Times New Roman" charset="0"/>
              <a:cs typeface="Times New Roman" charset="0"/>
            </a:endParaRPr>
          </a:p>
        </p:txBody>
      </p:sp>
      <p:sp>
        <p:nvSpPr>
          <p:cNvPr id="9" name="TextBox 8"/>
          <p:cNvSpPr txBox="1"/>
          <p:nvPr/>
        </p:nvSpPr>
        <p:spPr>
          <a:xfrm>
            <a:off x="4314578" y="86916"/>
            <a:ext cx="7175716" cy="2062103"/>
          </a:xfrm>
          <a:prstGeom prst="rect">
            <a:avLst/>
          </a:prstGeom>
          <a:noFill/>
        </p:spPr>
        <p:txBody>
          <a:bodyPr wrap="square" rtlCol="0">
            <a:spAutoFit/>
          </a:bodyPr>
          <a:lstStyle/>
          <a:p>
            <a:r>
              <a:rPr lang="en-US" sz="3200" dirty="0">
                <a:latin typeface="Times New Roman" charset="0"/>
                <a:ea typeface="Times New Roman" charset="0"/>
                <a:cs typeface="Times New Roman" charset="0"/>
              </a:rPr>
              <a:t>Rainwater Catchment</a:t>
            </a:r>
          </a:p>
          <a:p>
            <a:r>
              <a:rPr lang="en-US" sz="2400" dirty="0">
                <a:latin typeface="Times New Roman" charset="0"/>
                <a:ea typeface="Times New Roman" charset="0"/>
                <a:cs typeface="Times New Roman" charset="0"/>
              </a:rPr>
              <a:t>Many people in Hawaii rely on rainwater catchment for their water supply. Proper design and maintenance of rainwater catchment tanks for potable household use are very important. </a:t>
            </a:r>
          </a:p>
        </p:txBody>
      </p:sp>
    </p:spTree>
    <p:extLst>
      <p:ext uri="{BB962C8B-B14F-4D97-AF65-F5344CB8AC3E}">
        <p14:creationId xmlns:p14="http://schemas.microsoft.com/office/powerpoint/2010/main" val="102193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53800" y="6239152"/>
            <a:ext cx="195469" cy="141770"/>
          </a:xfrm>
        </p:spPr>
        <p:txBody>
          <a:bodyPr>
            <a:normAutofit fontScale="90000"/>
          </a:bodyPr>
          <a:lstStyle/>
          <a:p>
            <a:r>
              <a:rPr lang="en-US" sz="800" dirty="0" smtClean="0"/>
              <a:t>9</a:t>
            </a:r>
            <a:endParaRPr lang="en-US" sz="800" dirty="0"/>
          </a:p>
        </p:txBody>
      </p:sp>
      <p:pic>
        <p:nvPicPr>
          <p:cNvPr id="6" name="Picture 5" descr="dog">
            <a:extLst>
              <a:ext uri="{FF2B5EF4-FFF2-40B4-BE49-F238E27FC236}">
                <a16:creationId xmlns="" xmlns:a16="http://schemas.microsoft.com/office/drawing/2014/main" id="{8A4BF8AC-8983-074C-AAC4-12CD1653C605}"/>
              </a:ext>
            </a:extLst>
          </p:cNvPr>
          <p:cNvPicPr>
            <a:picLocks noChangeAspect="1"/>
          </p:cNvPicPr>
          <p:nvPr/>
        </p:nvPicPr>
        <p:blipFill rotWithShape="1">
          <a:blip r:embed="rId3"/>
          <a:srcRect l="13106" r="11413" b="11029"/>
          <a:stretch/>
        </p:blipFill>
        <p:spPr>
          <a:xfrm rot="5400000">
            <a:off x="8696009" y="3513061"/>
            <a:ext cx="3120543" cy="2758698"/>
          </a:xfrm>
          <a:prstGeom prst="rect">
            <a:avLst/>
          </a:prstGeom>
        </p:spPr>
      </p:pic>
      <p:pic>
        <p:nvPicPr>
          <p:cNvPr id="4" name="Picture 3" descr="Dog">
            <a:extLst>
              <a:ext uri="{FF2B5EF4-FFF2-40B4-BE49-F238E27FC236}">
                <a16:creationId xmlns="" xmlns:a16="http://schemas.microsoft.com/office/drawing/2014/main" id="{430B79A4-EC80-C644-8800-5DC79C28362A}"/>
              </a:ext>
            </a:extLst>
          </p:cNvPr>
          <p:cNvPicPr>
            <a:picLocks noChangeAspect="1"/>
          </p:cNvPicPr>
          <p:nvPr/>
        </p:nvPicPr>
        <p:blipFill rotWithShape="1">
          <a:blip r:embed="rId4"/>
          <a:srcRect l="23082" t="18983" b="24068"/>
          <a:stretch/>
        </p:blipFill>
        <p:spPr>
          <a:xfrm>
            <a:off x="7897679" y="383301"/>
            <a:ext cx="3381489" cy="3338162"/>
          </a:xfrm>
          <a:prstGeom prst="rect">
            <a:avLst/>
          </a:prstGeom>
        </p:spPr>
      </p:pic>
      <p:sp>
        <p:nvSpPr>
          <p:cNvPr id="2" name="TextBox 1">
            <a:extLst>
              <a:ext uri="{FF2B5EF4-FFF2-40B4-BE49-F238E27FC236}">
                <a16:creationId xmlns="" xmlns:a16="http://schemas.microsoft.com/office/drawing/2014/main" id="{69BF93B6-1406-6044-A8F4-FFE4C321DFA3}"/>
              </a:ext>
            </a:extLst>
          </p:cNvPr>
          <p:cNvSpPr txBox="1"/>
          <p:nvPr/>
        </p:nvSpPr>
        <p:spPr>
          <a:xfrm>
            <a:off x="340532" y="412865"/>
            <a:ext cx="7309174" cy="661719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Bring in Pet Food Dishes</a:t>
            </a:r>
          </a:p>
          <a:p>
            <a:pPr algn="ctr"/>
            <a:endParaRPr lang="en-US" sz="3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Many slugs and snail species are attracted to pet food.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Dogs, especially puppies, are susceptible to contracting rat lungworm disease.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Bring pet dishes in at night, check to make sure there are no slugs or snails in the bowls before you bring them in. Baby or juvenile slugs and snails can be small, so inspect the dish carefully to ensure you do not bring pests inside.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watering pets or livestock make sure to put a nozzle on the end of the hose, and allow water to flush the hose before filling water dishes or buckets.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Control for hosts of the rat lungworm parasite (rats, slugs &amp; snails).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1290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9858</TotalTime>
  <Words>2789</Words>
  <Application>Microsoft Office PowerPoint</Application>
  <PresentationFormat>Custom</PresentationFormat>
  <Paragraphs>125</Paragraphs>
  <Slides>16</Slides>
  <Notes>7</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Precautions for angiostrongyliasis (rat lungworm disease) prevention</vt:lpstr>
      <vt:lpstr>1</vt:lpstr>
      <vt:lpstr>3</vt:lpstr>
      <vt:lpstr>4</vt:lpstr>
      <vt:lpstr>Studies have shown that slugs and snails can shed infective stage rat lungworm larvae when drowned in water. In wet conditions these larvae can live outside of the intermediate host for many days.   Take the following precautions. </vt:lpstr>
      <vt:lpstr>6</vt:lpstr>
      <vt:lpstr>7</vt:lpstr>
      <vt:lpstr>8</vt:lpstr>
      <vt:lpstr>9</vt:lpstr>
      <vt:lpstr>10</vt:lpstr>
      <vt:lpstr>11</vt:lpstr>
      <vt:lpstr>12</vt:lpstr>
      <vt:lpstr>13</vt:lpstr>
      <vt:lpstr>Keeping slugs and snails out of your home</vt:lpstr>
      <vt:lpstr>Keeping slugs and snails out of your home </vt:lpstr>
      <vt:lpstr>Precautions for Angiostrongyliasis Prevention Review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Howe</dc:creator>
  <cp:lastModifiedBy>rbirdsal</cp:lastModifiedBy>
  <cp:revision>55</cp:revision>
  <dcterms:created xsi:type="dcterms:W3CDTF">2018-04-23T21:54:39Z</dcterms:created>
  <dcterms:modified xsi:type="dcterms:W3CDTF">2018-12-06T22:39:09Z</dcterms:modified>
</cp:coreProperties>
</file>