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04" r:id="rId3"/>
    <p:sldId id="305" r:id="rId4"/>
    <p:sldId id="306" r:id="rId5"/>
    <p:sldId id="307" r:id="rId6"/>
    <p:sldId id="258" r:id="rId7"/>
    <p:sldId id="257" r:id="rId8"/>
    <p:sldId id="259" r:id="rId9"/>
    <p:sldId id="260"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0" autoAdjust="0"/>
  </p:normalViewPr>
  <p:slideViewPr>
    <p:cSldViewPr snapToGrid="0" snapToObjects="1">
      <p:cViewPr>
        <p:scale>
          <a:sx n="94" d="100"/>
          <a:sy n="94" d="100"/>
        </p:scale>
        <p:origin x="-3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Angiostrongylus\Manuscripts\Current%20Trop%20Med%20Reports\Fig%202%20ca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Times New Roman" charset="0"/>
                <a:ea typeface="Times New Roman" charset="0"/>
                <a:cs typeface="Times New Roman" charset="0"/>
              </a:rPr>
              <a:t>Number of </a:t>
            </a:r>
            <a:r>
              <a:rPr lang="en-US" dirty="0" err="1">
                <a:latin typeface="Times New Roman" charset="0"/>
                <a:ea typeface="Times New Roman" charset="0"/>
                <a:cs typeface="Times New Roman" charset="0"/>
              </a:rPr>
              <a:t>neuroangiostrongyliasis</a:t>
            </a:r>
            <a:r>
              <a:rPr lang="en-US" dirty="0">
                <a:latin typeface="Times New Roman" charset="0"/>
                <a:ea typeface="Times New Roman" charset="0"/>
                <a:cs typeface="Times New Roman" charset="0"/>
              </a:rPr>
              <a:t> cases reported by Hawaii Dept. of Health (HDOH) from 2007-April 2017 and Hawaii Health Information Corporation (HHIC) from 2010-April 2017.  </a:t>
            </a:r>
          </a:p>
        </c:rich>
      </c:tx>
      <c:layout/>
      <c:overlay val="0"/>
    </c:title>
    <c:autoTitleDeleted val="0"/>
    <c:plotArea>
      <c:layout>
        <c:manualLayout>
          <c:layoutTarget val="inner"/>
          <c:xMode val="edge"/>
          <c:yMode val="edge"/>
          <c:x val="9.4620277066041203E-2"/>
          <c:y val="0.188414328483408"/>
          <c:w val="0.786475192107011"/>
          <c:h val="0.62969023403324598"/>
        </c:manualLayout>
      </c:layout>
      <c:barChart>
        <c:barDir val="col"/>
        <c:grouping val="clustered"/>
        <c:varyColors val="0"/>
        <c:ser>
          <c:idx val="0"/>
          <c:order val="0"/>
          <c:tx>
            <c:v>HDOH</c:v>
          </c:tx>
          <c:spPr>
            <a:pattFill prst="pct50">
              <a:fgClr>
                <a:schemeClr val="tx1"/>
              </a:fgClr>
              <a:bgClr>
                <a:schemeClr val="bg1"/>
              </a:bgClr>
            </a:pattFill>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General</c:formatCode>
                <c:ptCount val="11"/>
                <c:pt idx="0">
                  <c:v>2</c:v>
                </c:pt>
                <c:pt idx="1">
                  <c:v>8</c:v>
                </c:pt>
                <c:pt idx="2">
                  <c:v>6</c:v>
                </c:pt>
                <c:pt idx="3">
                  <c:v>9</c:v>
                </c:pt>
                <c:pt idx="4">
                  <c:v>7</c:v>
                </c:pt>
                <c:pt idx="5">
                  <c:v>1</c:v>
                </c:pt>
                <c:pt idx="6">
                  <c:v>3</c:v>
                </c:pt>
                <c:pt idx="7">
                  <c:v>6</c:v>
                </c:pt>
                <c:pt idx="8">
                  <c:v>7</c:v>
                </c:pt>
                <c:pt idx="9">
                  <c:v>11</c:v>
                </c:pt>
                <c:pt idx="10">
                  <c:v>15</c:v>
                </c:pt>
              </c:numCache>
            </c:numRef>
          </c:val>
          <c:extLst xmlns:c16r2="http://schemas.microsoft.com/office/drawing/2015/06/chart">
            <c:ext xmlns:c16="http://schemas.microsoft.com/office/drawing/2014/chart" uri="{C3380CC4-5D6E-409C-BE32-E72D297353CC}">
              <c16:uniqueId val="{00000000-8000-F247-ABC8-5E51C4DC7D43}"/>
            </c:ext>
          </c:extLst>
        </c:ser>
        <c:ser>
          <c:idx val="1"/>
          <c:order val="1"/>
          <c:tx>
            <c:v>HHIC</c:v>
          </c:tx>
          <c:spPr>
            <a:pattFill prst="pct90">
              <a:fgClr>
                <a:schemeClr val="tx1"/>
              </a:fgClr>
              <a:bgClr>
                <a:schemeClr val="bg1"/>
              </a:bgClr>
            </a:pattFill>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Sheet1!$C$2:$C$12</c:f>
              <c:numCache>
                <c:formatCode>General</c:formatCode>
                <c:ptCount val="11"/>
                <c:pt idx="3">
                  <c:v>4</c:v>
                </c:pt>
                <c:pt idx="4">
                  <c:v>3</c:v>
                </c:pt>
                <c:pt idx="5">
                  <c:v>1</c:v>
                </c:pt>
                <c:pt idx="6">
                  <c:v>3</c:v>
                </c:pt>
                <c:pt idx="7">
                  <c:v>1</c:v>
                </c:pt>
                <c:pt idx="8">
                  <c:v>9</c:v>
                </c:pt>
                <c:pt idx="9">
                  <c:v>21</c:v>
                </c:pt>
                <c:pt idx="10">
                  <c:v>16</c:v>
                </c:pt>
              </c:numCache>
            </c:numRef>
          </c:val>
          <c:extLst xmlns:c16r2="http://schemas.microsoft.com/office/drawing/2015/06/chart">
            <c:ext xmlns:c16="http://schemas.microsoft.com/office/drawing/2014/chart" uri="{C3380CC4-5D6E-409C-BE32-E72D297353CC}">
              <c16:uniqueId val="{00000001-8000-F247-ABC8-5E51C4DC7D43}"/>
            </c:ext>
          </c:extLst>
        </c:ser>
        <c:dLbls>
          <c:showLegendKey val="0"/>
          <c:showVal val="0"/>
          <c:showCatName val="0"/>
          <c:showSerName val="0"/>
          <c:showPercent val="0"/>
          <c:showBubbleSize val="0"/>
        </c:dLbls>
        <c:gapWidth val="150"/>
        <c:axId val="33902592"/>
        <c:axId val="33904512"/>
      </c:barChart>
      <c:catAx>
        <c:axId val="33902592"/>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33904512"/>
        <c:crosses val="autoZero"/>
        <c:auto val="1"/>
        <c:lblAlgn val="ctr"/>
        <c:lblOffset val="100"/>
        <c:noMultiLvlLbl val="0"/>
      </c:catAx>
      <c:valAx>
        <c:axId val="33904512"/>
        <c:scaling>
          <c:orientation val="minMax"/>
        </c:scaling>
        <c:delete val="0"/>
        <c:axPos val="l"/>
        <c:majorGridlines/>
        <c:title>
          <c:tx>
            <c:rich>
              <a:bodyPr rot="-5400000" vert="horz"/>
              <a:lstStyle/>
              <a:p>
                <a:pPr>
                  <a:defRPr/>
                </a:pPr>
                <a:r>
                  <a:rPr lang="en-US"/>
                  <a:t>Number of cases reported</a:t>
                </a:r>
              </a:p>
            </c:rich>
          </c:tx>
          <c:layout/>
          <c:overlay val="0"/>
        </c:title>
        <c:numFmt formatCode="General" sourceLinked="1"/>
        <c:majorTickMark val="out"/>
        <c:minorTickMark val="none"/>
        <c:tickLblPos val="nextTo"/>
        <c:crossAx val="33902592"/>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06D51-B434-3E49-80D3-602F5FF7A9FD}"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620EC-B30B-D84A-BA73-0C1851FD5CCB}" type="slidenum">
              <a:rPr lang="en-US" smtClean="0"/>
              <a:t>‹#›</a:t>
            </a:fld>
            <a:endParaRPr lang="en-US"/>
          </a:p>
        </p:txBody>
      </p:sp>
    </p:spTree>
    <p:extLst>
      <p:ext uri="{BB962C8B-B14F-4D97-AF65-F5344CB8AC3E}">
        <p14:creationId xmlns:p14="http://schemas.microsoft.com/office/powerpoint/2010/main" val="2687473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 Title slide</a:t>
            </a:r>
          </a:p>
        </p:txBody>
      </p:sp>
      <p:sp>
        <p:nvSpPr>
          <p:cNvPr id="4" name="Slide Number Placeholder 3"/>
          <p:cNvSpPr>
            <a:spLocks noGrp="1"/>
          </p:cNvSpPr>
          <p:nvPr>
            <p:ph type="sldNum" sz="quarter" idx="10"/>
          </p:nvPr>
        </p:nvSpPr>
        <p:spPr/>
        <p:txBody>
          <a:bodyPr/>
          <a:lstStyle/>
          <a:p>
            <a:fld id="{26217172-F7E8-494E-89D2-E0ADCD4ED0A6}" type="slidenum">
              <a:rPr lang="en-US" smtClean="0"/>
              <a:t>2</a:t>
            </a:fld>
            <a:endParaRPr lang="en-US"/>
          </a:p>
        </p:txBody>
      </p:sp>
    </p:spTree>
    <p:extLst>
      <p:ext uri="{BB962C8B-B14F-4D97-AF65-F5344CB8AC3E}">
        <p14:creationId xmlns:p14="http://schemas.microsoft.com/office/powerpoint/2010/main" val="370350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2: global map</a:t>
            </a:r>
          </a:p>
          <a:p>
            <a:r>
              <a:rPr lang="en-US" dirty="0"/>
              <a:t>Origins and history of RLW parasites, how thought to have spread.  The nematode </a:t>
            </a:r>
            <a:r>
              <a:rPr lang="en-US" i="1" dirty="0" err="1"/>
              <a:t>Angiostrongylus</a:t>
            </a:r>
            <a:r>
              <a:rPr lang="en-US" i="1" dirty="0"/>
              <a:t> </a:t>
            </a:r>
            <a:r>
              <a:rPr lang="en-US" i="1" dirty="0" err="1"/>
              <a:t>cantonensis</a:t>
            </a:r>
            <a:r>
              <a:rPr lang="en-US" dirty="0"/>
              <a:t> is a rat lungworm, a zoonotic pathogen that is the most common cause of human eosinophilic meningitis and also results in ocular angiostrongyliasis.  This nematode was first discovered in China in 1935, and identified as a human pathogen in 1945.  It is considered a global, emerging infectious disease commonly known as rat lungworm disease (RLWD) or angiostrongyliasis. Rats are the definitive hosts, and gastropods (slugs and snails) are the intermediate hosts. It is thought that the parasite has been spread primarily by dispersion of infected rats travelling on ships or barges, or to a lesser extent could also be spread by infected gastropods travelling on imported plants.  While the parasite has been generally considered as tropical or sub-tropical, cases of </a:t>
            </a:r>
            <a:r>
              <a:rPr lang="en-US" dirty="0" err="1"/>
              <a:t>angiostronyliasis</a:t>
            </a:r>
            <a:r>
              <a:rPr lang="en-US" dirty="0"/>
              <a:t> are becoming more frequent in temperate regions. This could be due to environmental factors such as global warming and the adaptability of the parasite, or the extremely wide intermediate host range of gastropods.  </a:t>
            </a:r>
          </a:p>
          <a:p>
            <a:r>
              <a:rPr lang="en-US" sz="1200" i="1" kern="1200" dirty="0">
                <a:solidFill>
                  <a:schemeClr val="tx1"/>
                </a:solidFill>
                <a:effectLst/>
                <a:latin typeface="+mn-lt"/>
                <a:ea typeface="+mn-ea"/>
                <a:cs typeface="+mn-cs"/>
              </a:rPr>
              <a:t> A. </a:t>
            </a:r>
            <a:r>
              <a:rPr lang="en-US" sz="1200" i="1" kern="1200" dirty="0" err="1">
                <a:solidFill>
                  <a:schemeClr val="tx1"/>
                </a:solidFill>
                <a:effectLst/>
                <a:latin typeface="+mn-lt"/>
                <a:ea typeface="+mn-ea"/>
                <a:cs typeface="+mn-cs"/>
              </a:rPr>
              <a:t>cantonensis</a:t>
            </a:r>
            <a:r>
              <a:rPr lang="en-US" sz="1200" kern="1200" dirty="0">
                <a:solidFill>
                  <a:schemeClr val="tx1"/>
                </a:solidFill>
                <a:effectLst/>
                <a:latin typeface="+mn-lt"/>
                <a:ea typeface="+mn-ea"/>
                <a:cs typeface="+mn-cs"/>
              </a:rPr>
              <a:t> is now endemic in Asia, Australia, Brazil, the Caribbean islands, and the Pacific Islands, and has spread to the American continent. More than 2,800 cases of human infection have been reported in 30 countries. Nearly 50% of all cases of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have been reported in Thailand, largely due to consumption of dishes that contain raw or undercooked snails.  Outbreaks in China largely occur on the east coast</a:t>
            </a:r>
            <a:r>
              <a:rPr lang="en-US" dirty="0"/>
              <a:t>.</a:t>
            </a:r>
            <a:r>
              <a:rPr lang="en-US" sz="1200" kern="1200" dirty="0">
                <a:solidFill>
                  <a:schemeClr val="tx1"/>
                </a:solidFill>
                <a:effectLst/>
                <a:latin typeface="+mn-lt"/>
                <a:ea typeface="+mn-ea"/>
                <a:cs typeface="+mn-cs"/>
              </a:rPr>
              <a:t> </a:t>
            </a:r>
            <a:r>
              <a:rPr lang="en-US" dirty="0"/>
              <a:t>P</a:t>
            </a:r>
            <a:r>
              <a:rPr lang="en-US" sz="1200" kern="1200" dirty="0">
                <a:solidFill>
                  <a:schemeClr val="tx1"/>
                </a:solidFill>
                <a:effectLst/>
                <a:latin typeface="+mn-lt"/>
                <a:ea typeface="+mn-ea"/>
                <a:cs typeface="+mn-cs"/>
              </a:rPr>
              <a:t>rior to 1996 only three cases were reported but cases have increased in recent years due to the dietary inclusion of giant African snails and apple snails, which are farmed as a food source.  Several hundred cases have been reported in Taiwan which were linked to handling or ingestion of raw snails.  </a:t>
            </a:r>
            <a:endParaRPr lang="en-US" dirty="0"/>
          </a:p>
        </p:txBody>
      </p:sp>
      <p:sp>
        <p:nvSpPr>
          <p:cNvPr id="4" name="Slide Number Placeholder 3"/>
          <p:cNvSpPr>
            <a:spLocks noGrp="1"/>
          </p:cNvSpPr>
          <p:nvPr>
            <p:ph type="sldNum" sz="quarter" idx="10"/>
          </p:nvPr>
        </p:nvSpPr>
        <p:spPr/>
        <p:txBody>
          <a:bodyPr/>
          <a:lstStyle/>
          <a:p>
            <a:fld id="{26217172-F7E8-494E-89D2-E0ADCD4ED0A6}" type="slidenum">
              <a:rPr lang="en-US" smtClean="0"/>
              <a:t>6</a:t>
            </a:fld>
            <a:endParaRPr lang="en-US"/>
          </a:p>
        </p:txBody>
      </p:sp>
    </p:spTree>
    <p:extLst>
      <p:ext uri="{BB962C8B-B14F-4D97-AF65-F5344CB8AC3E}">
        <p14:creationId xmlns:p14="http://schemas.microsoft.com/office/powerpoint/2010/main" val="234110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89917"/>
          </a:xfrm>
        </p:spPr>
        <p:txBody>
          <a:bodyPr/>
          <a:lstStyle/>
          <a:p>
            <a:r>
              <a:rPr lang="en-US" sz="1200" kern="1200" dirty="0">
                <a:solidFill>
                  <a:schemeClr val="tx1"/>
                </a:solidFill>
                <a:effectLst/>
                <a:latin typeface="+mn-lt"/>
                <a:ea typeface="+mn-ea"/>
                <a:cs typeface="+mn-cs"/>
              </a:rPr>
              <a:t>Slide 3. Map of A. </a:t>
            </a:r>
            <a:r>
              <a:rPr lang="en-US" sz="1200" kern="1200" dirty="0" err="1">
                <a:solidFill>
                  <a:schemeClr val="tx1"/>
                </a:solidFill>
                <a:effectLst/>
                <a:latin typeface="+mn-lt"/>
                <a:ea typeface="+mn-ea"/>
                <a:cs typeface="+mn-cs"/>
              </a:rPr>
              <a:t>cantonensis</a:t>
            </a:r>
            <a:r>
              <a:rPr lang="en-US" sz="1200" kern="1200" dirty="0">
                <a:solidFill>
                  <a:schemeClr val="tx1"/>
                </a:solidFill>
                <a:effectLst/>
                <a:latin typeface="+mn-lt"/>
                <a:ea typeface="+mn-ea"/>
                <a:cs typeface="+mn-cs"/>
              </a:rPr>
              <a:t> in Hawaii and Florida</a:t>
            </a:r>
          </a:p>
          <a:p>
            <a:r>
              <a:rPr lang="en-US" dirty="0"/>
              <a:t>In the US, most of the cases have originated in Hawaii, particularly on the east side of Hawaii Island, however the parasite has been found on all of the main Hawaiian Islands, with the possible exception of Lanai (Kim et al., 2018). The earliest cases in Hawaii were reported in 1959 of two men on Oahu, where upon autopsy, </a:t>
            </a:r>
            <a:r>
              <a:rPr lang="en-US" i="1" dirty="0"/>
              <a:t>A. </a:t>
            </a:r>
            <a:r>
              <a:rPr lang="en-US" i="1" dirty="0" err="1"/>
              <a:t>cantonensis</a:t>
            </a:r>
            <a:r>
              <a:rPr lang="en-US" dirty="0"/>
              <a:t> larvae were found in their CNS/brains. Between 1959 and 1965, there were 19 cases reported. There are no available records on cases from 1966–2000 since it was not a reportable health condition during that time. There have been 46 laboratory-confirmed cases and 37 probable cases, resulting in a total of 83 cases statewide reported to the health department since tracking of angiostrongyliasis began in 2007. Two adult deaths related to the disease have been reported, one in 2012 and another in 2015 (Rat Lungworm Disease in Hawaii. Control and Prevention Legislative Report. Hawaii State Dept. of Health, March 2018). </a:t>
            </a:r>
          </a:p>
          <a:p>
            <a:r>
              <a:rPr lang="en-US" dirty="0"/>
              <a:t>On the U.S. mainland the parasite if found in the Gulf Coast states from Florida to Texas. A recent study (Stockdale Walden et al., 2017) found the parasite throughout the state of Florida. From January 2011- January 2017 there were 16 cases cases reported from 8 U.S. mainland states including six from California, four from Texas, and one each from Utah, Colorado, Arizona, Alabama, Tennessee, and New York. Six (four in Texas and one each in Tennessee and Alabama) had no known history of travel outside of the continental U.S. The travel history was unknown for two of the California cases (Liu et al., 2018).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6217172-F7E8-494E-89D2-E0ADCD4ED0A6}" type="slidenum">
              <a:rPr lang="en-US" smtClean="0"/>
              <a:t>7</a:t>
            </a:fld>
            <a:endParaRPr lang="en-US"/>
          </a:p>
        </p:txBody>
      </p:sp>
    </p:spTree>
    <p:extLst>
      <p:ext uri="{BB962C8B-B14F-4D97-AF65-F5344CB8AC3E}">
        <p14:creationId xmlns:p14="http://schemas.microsoft.com/office/powerpoint/2010/main" val="341324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4. Numbers of cases in Hawaii</a:t>
            </a:r>
          </a:p>
          <a:p>
            <a:r>
              <a:rPr lang="en-US" sz="1200" kern="1200" dirty="0">
                <a:solidFill>
                  <a:schemeClr val="tx1"/>
                </a:solidFill>
                <a:effectLst/>
                <a:latin typeface="+mn-lt"/>
                <a:ea typeface="+mn-ea"/>
                <a:cs typeface="+mn-cs"/>
              </a:rPr>
              <a:t>While </a:t>
            </a:r>
            <a:r>
              <a:rPr lang="en-US" sz="1200" i="1" kern="1200" dirty="0">
                <a:solidFill>
                  <a:schemeClr val="tx1"/>
                </a:solidFill>
                <a:effectLst/>
                <a:latin typeface="+mn-lt"/>
                <a:ea typeface="+mn-ea"/>
                <a:cs typeface="+mn-cs"/>
              </a:rPr>
              <a:t>A. </a:t>
            </a:r>
            <a:r>
              <a:rPr lang="en-US" sz="1200" i="1" kern="1200" dirty="0" err="1">
                <a:solidFill>
                  <a:schemeClr val="tx1"/>
                </a:solidFill>
                <a:effectLst/>
                <a:latin typeface="+mn-lt"/>
                <a:ea typeface="+mn-ea"/>
                <a:cs typeface="+mn-cs"/>
              </a:rPr>
              <a:t>cantonensis</a:t>
            </a:r>
            <a:r>
              <a:rPr lang="en-US" sz="1200" kern="1200" dirty="0">
                <a:solidFill>
                  <a:schemeClr val="tx1"/>
                </a:solidFill>
                <a:effectLst/>
                <a:latin typeface="+mn-lt"/>
                <a:ea typeface="+mn-ea"/>
                <a:cs typeface="+mn-cs"/>
              </a:rPr>
              <a:t> has been endemic in Hawaii since the 1950’s, the number of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cases has increased since the turn of the millennium.  This increase parallels the introduction of the semi-slug (</a:t>
            </a:r>
            <a:r>
              <a:rPr lang="en-US" sz="1200" i="1" kern="1200" dirty="0" err="1">
                <a:solidFill>
                  <a:schemeClr val="tx1"/>
                </a:solidFill>
                <a:effectLst/>
                <a:latin typeface="+mn-lt"/>
                <a:ea typeface="+mn-ea"/>
                <a:cs typeface="+mn-cs"/>
              </a:rPr>
              <a:t>Parmarion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martensii</a:t>
            </a:r>
            <a:r>
              <a:rPr lang="en-US" sz="1200" kern="1200" dirty="0">
                <a:solidFill>
                  <a:schemeClr val="tx1"/>
                </a:solidFill>
                <a:effectLst/>
                <a:latin typeface="+mn-lt"/>
                <a:ea typeface="+mn-ea"/>
                <a:cs typeface="+mn-cs"/>
              </a:rPr>
              <a:t>) to east Hawaii Island circa 2004.  This gastropod is now spreading across the entire island. A total of 24 angiostrongyliasis cases were reported in Hawaii from 2001-2005 (</a:t>
            </a:r>
            <a:r>
              <a:rPr lang="en-US" sz="1200" kern="1200" dirty="0" err="1">
                <a:solidFill>
                  <a:schemeClr val="tx1"/>
                </a:solidFill>
                <a:effectLst/>
                <a:latin typeface="+mn-lt"/>
                <a:ea typeface="+mn-ea"/>
                <a:cs typeface="+mn-cs"/>
              </a:rPr>
              <a:t>Hotchburg</a:t>
            </a:r>
            <a:r>
              <a:rPr lang="en-US" sz="1200" kern="1200" dirty="0">
                <a:solidFill>
                  <a:schemeClr val="tx1"/>
                </a:solidFill>
                <a:effectLst/>
                <a:latin typeface="+mn-lt"/>
                <a:ea typeface="+mn-ea"/>
                <a:cs typeface="+mn-cs"/>
              </a:rPr>
              <a:t> et al., 2007), but while these cases did occur, angiostrongyliasis cases were not reported by the Hawaii Department of Health (HDOH) until 2007, at which point it became a reportable disease.  An average of 5.3 cases were reported by the HDOH between 2007-2009 (no data is provided for 2006).  For the period 2010-2014 the HDOH reported an average of 5.2 cases.  During the same time period an average of 2.4 human cases were reported by the non-profit Hawaii Health Information Corporation (HHIC), which bases their numbers on discharge data from hospitals and emergency rooms statewide.  In 2015 the DOH reported seven cases and the HHIC reported nine cases.  In 2016 the DOH reported 11 cases statewide while the HHIC reported 21 cases.  From January to April 2017, HHIC reported 16 cases of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in Hawai‘i including an outbreak on Maui.  The invasive semi-slug has only recently been documented on Maui (for the first time) and an outbreak of five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cases were reported in the first two quarters in 2017 from Maui. From 2007-2016 the DOH reported 3 cases originating from Maui. The DOH did not report any non-resident cases (visitors) from 2007-2014, but report 1 each in 2015 and 2016. It is generally acknowledged that the number of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cases continues to be underreported in the State of Hawaii.  Contributing factors likely include the difficulty of diagnosis, inadequate healthcare provider education and awareness, and lack of a comprehensive reporting system. These issues need to be resolved for the State of Hawaii to provide accurate data on the true number of </a:t>
            </a:r>
            <a:r>
              <a:rPr lang="en-US" sz="1200" kern="1200" dirty="0" err="1">
                <a:solidFill>
                  <a:schemeClr val="tx1"/>
                </a:solidFill>
                <a:effectLst/>
                <a:latin typeface="+mn-lt"/>
                <a:ea typeface="+mn-ea"/>
                <a:cs typeface="+mn-cs"/>
              </a:rPr>
              <a:t>angiostrongyliasis</a:t>
            </a:r>
            <a:r>
              <a:rPr lang="en-US" sz="1200" kern="1200" dirty="0">
                <a:solidFill>
                  <a:schemeClr val="tx1"/>
                </a:solidFill>
                <a:effectLst/>
                <a:latin typeface="+mn-lt"/>
                <a:ea typeface="+mn-ea"/>
                <a:cs typeface="+mn-cs"/>
              </a:rPr>
              <a:t> cases in both residents and non-residents that have originated in Hawaii. </a:t>
            </a:r>
          </a:p>
        </p:txBody>
      </p:sp>
      <p:sp>
        <p:nvSpPr>
          <p:cNvPr id="4" name="Slide Number Placeholder 3"/>
          <p:cNvSpPr>
            <a:spLocks noGrp="1"/>
          </p:cNvSpPr>
          <p:nvPr>
            <p:ph type="sldNum" sz="quarter" idx="10"/>
          </p:nvPr>
        </p:nvSpPr>
        <p:spPr/>
        <p:txBody>
          <a:bodyPr/>
          <a:lstStyle/>
          <a:p>
            <a:fld id="{26217172-F7E8-494E-89D2-E0ADCD4ED0A6}" type="slidenum">
              <a:rPr lang="en-US" smtClean="0"/>
              <a:t>8</a:t>
            </a:fld>
            <a:endParaRPr lang="en-US"/>
          </a:p>
        </p:txBody>
      </p:sp>
    </p:spTree>
    <p:extLst>
      <p:ext uri="{BB962C8B-B14F-4D97-AF65-F5344CB8AC3E}">
        <p14:creationId xmlns:p14="http://schemas.microsoft.com/office/powerpoint/2010/main" val="194536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5. What the numbers tell us is that most of the human cases originate on the east side of Hawaii Island. Why this is, isn’t entirely clear</a:t>
            </a:r>
            <a:r>
              <a:rPr lang="en-US" dirty="0"/>
              <a:t>. B</a:t>
            </a:r>
            <a:r>
              <a:rPr lang="en-US" sz="1200" kern="1200" dirty="0">
                <a:solidFill>
                  <a:schemeClr val="tx1"/>
                </a:solidFill>
                <a:effectLst/>
                <a:latin typeface="+mn-lt"/>
                <a:ea typeface="+mn-ea"/>
                <a:cs typeface="+mn-cs"/>
              </a:rPr>
              <a:t>ut there are clues.  One reason is likely related to the introduction of the semi-slug to east Hawaii in 2004.  Since then, we have seen the spread of the semi-slug, essentially all around the island, and with it, an increase in the number of human cases.  Secondly, </a:t>
            </a:r>
            <a:r>
              <a:rPr lang="en-US" sz="1200" i="1" kern="1200" dirty="0">
                <a:solidFill>
                  <a:schemeClr val="tx1"/>
                </a:solidFill>
                <a:effectLst/>
                <a:latin typeface="+mn-lt"/>
                <a:ea typeface="+mn-ea"/>
                <a:cs typeface="+mn-cs"/>
              </a:rPr>
              <a:t>A. </a:t>
            </a:r>
            <a:r>
              <a:rPr lang="en-US" sz="1200" i="1" kern="1200" dirty="0" err="1">
                <a:solidFill>
                  <a:schemeClr val="tx1"/>
                </a:solidFill>
                <a:effectLst/>
                <a:latin typeface="+mn-lt"/>
                <a:ea typeface="+mn-ea"/>
                <a:cs typeface="+mn-cs"/>
              </a:rPr>
              <a:t>cantonensis</a:t>
            </a:r>
            <a:r>
              <a:rPr lang="en-US" sz="1200" kern="1200" dirty="0">
                <a:solidFill>
                  <a:schemeClr val="tx1"/>
                </a:solidFill>
                <a:effectLst/>
                <a:latin typeface="+mn-lt"/>
                <a:ea typeface="+mn-ea"/>
                <a:cs typeface="+mn-cs"/>
              </a:rPr>
              <a:t> larvae can live for long periods of time in water.  East Hawaii Island has widespread use of unregulated rainwater catchment as a source of household and agricultural water.  It is likely that</a:t>
            </a:r>
            <a:r>
              <a:rPr lang="en-US" dirty="0"/>
              <a:t> transmission of this parasite by water may</a:t>
            </a:r>
            <a:r>
              <a:rPr lang="en-US" sz="1200" kern="1200" dirty="0">
                <a:solidFill>
                  <a:schemeClr val="tx1"/>
                </a:solidFill>
                <a:effectLst/>
                <a:latin typeface="+mn-lt"/>
                <a:ea typeface="+mn-ea"/>
                <a:cs typeface="+mn-cs"/>
              </a:rPr>
              <a:t> be a</a:t>
            </a:r>
            <a:r>
              <a:rPr lang="en-US" dirty="0"/>
              <a:t> reason for</a:t>
            </a:r>
            <a:r>
              <a:rPr lang="en-US" sz="1200" kern="1200" dirty="0">
                <a:solidFill>
                  <a:schemeClr val="tx1"/>
                </a:solidFill>
                <a:effectLst/>
                <a:latin typeface="+mn-lt"/>
                <a:ea typeface="+mn-ea"/>
                <a:cs typeface="+mn-cs"/>
              </a:rPr>
              <a:t> the high number of cases originating in this region. </a:t>
            </a:r>
            <a:endParaRPr lang="en-US" dirty="0"/>
          </a:p>
        </p:txBody>
      </p:sp>
      <p:sp>
        <p:nvSpPr>
          <p:cNvPr id="4" name="Slide Number Placeholder 3"/>
          <p:cNvSpPr>
            <a:spLocks noGrp="1"/>
          </p:cNvSpPr>
          <p:nvPr>
            <p:ph type="sldNum" sz="quarter" idx="10"/>
          </p:nvPr>
        </p:nvSpPr>
        <p:spPr/>
        <p:txBody>
          <a:bodyPr/>
          <a:lstStyle/>
          <a:p>
            <a:fld id="{13EC5225-6569-4A0D-9B80-38B4EB468A5B}" type="slidenum">
              <a:rPr lang="en-US" smtClean="0"/>
              <a:pPr/>
              <a:t>9</a:t>
            </a:fld>
            <a:endParaRPr lang="en-US"/>
          </a:p>
        </p:txBody>
      </p:sp>
    </p:spTree>
    <p:extLst>
      <p:ext uri="{BB962C8B-B14F-4D97-AF65-F5344CB8AC3E}">
        <p14:creationId xmlns:p14="http://schemas.microsoft.com/office/powerpoint/2010/main" val="403059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 6. While </a:t>
            </a:r>
            <a:r>
              <a:rPr lang="en-US" sz="1200" i="1" kern="1200" dirty="0">
                <a:solidFill>
                  <a:schemeClr val="tx1"/>
                </a:solidFill>
                <a:effectLst/>
                <a:latin typeface="+mn-lt"/>
                <a:ea typeface="+mn-ea"/>
                <a:cs typeface="+mn-cs"/>
              </a:rPr>
              <a:t>A. </a:t>
            </a:r>
            <a:r>
              <a:rPr lang="en-US" sz="1200" i="1" kern="1200" dirty="0" err="1">
                <a:solidFill>
                  <a:schemeClr val="tx1"/>
                </a:solidFill>
                <a:effectLst/>
                <a:latin typeface="+mn-lt"/>
                <a:ea typeface="+mn-ea"/>
                <a:cs typeface="+mn-cs"/>
              </a:rPr>
              <a:t>cantonensis</a:t>
            </a:r>
            <a:r>
              <a:rPr lang="en-US" sz="1200" kern="1200" dirty="0">
                <a:solidFill>
                  <a:schemeClr val="tx1"/>
                </a:solidFill>
                <a:effectLst/>
                <a:latin typeface="+mn-lt"/>
                <a:ea typeface="+mn-ea"/>
                <a:cs typeface="+mn-cs"/>
              </a:rPr>
              <a:t> doesn’t discriminate against age, young children seem to become infected more frequently than older persons.  This could be related to the fact that young children like to put objects in their mouths. This same phenomena occurs in puppies, which get infected far more frequently than older dogs.  </a:t>
            </a:r>
          </a:p>
          <a:p>
            <a:endParaRPr lang="en-US" dirty="0"/>
          </a:p>
        </p:txBody>
      </p:sp>
      <p:sp>
        <p:nvSpPr>
          <p:cNvPr id="4" name="Slide Number Placeholder 3"/>
          <p:cNvSpPr>
            <a:spLocks noGrp="1"/>
          </p:cNvSpPr>
          <p:nvPr>
            <p:ph type="sldNum" sz="quarter" idx="10"/>
          </p:nvPr>
        </p:nvSpPr>
        <p:spPr/>
        <p:txBody>
          <a:bodyPr/>
          <a:lstStyle/>
          <a:p>
            <a:fld id="{26217172-F7E8-494E-89D2-E0ADCD4ED0A6}" type="slidenum">
              <a:rPr lang="en-US" smtClean="0"/>
              <a:t>10</a:t>
            </a:fld>
            <a:endParaRPr lang="en-US"/>
          </a:p>
        </p:txBody>
      </p:sp>
    </p:spTree>
    <p:extLst>
      <p:ext uri="{BB962C8B-B14F-4D97-AF65-F5344CB8AC3E}">
        <p14:creationId xmlns:p14="http://schemas.microsoft.com/office/powerpoint/2010/main" val="3733072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84DC2-E45B-6340-9212-FA7918EF9F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E404EE-0B33-7140-931A-C74E53A7B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6CE4BDC-3A3E-6043-86E3-3CCC9B3DA6B3}"/>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355DDE08-22BC-AC46-AB62-074101122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75EF24-8060-5343-89DC-89E4D510432A}"/>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143361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CC44E-3EA8-3E4D-9AC8-110D36EE9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C6410B-C573-3E4E-888C-F271ADB386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F99922-C298-4F42-BE06-A5303261C340}"/>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02997019-59C3-7549-8A4A-345FA738B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2DC76D-0BA5-274F-B299-BB2C58FAF84B}"/>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18599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779371-2DE8-5949-8DEB-CA3017573E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D18AEC2-4A42-FC4B-BB69-BFD3F17FCA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6EED7C-8BA9-A946-89B2-D4DF9003644B}"/>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46D0B60F-DD81-6642-8751-3027070DF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F5FEF1-4132-2C4A-8D15-0AED7278C047}"/>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287249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B77DC-F022-EF41-924D-3959BEF1C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DDC9AE-1D4D-A148-B138-A42E9EAC68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12CEE3-6834-704D-B885-6E9CCAAE6C27}"/>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FA215356-7766-C34C-B286-1BED5A5B7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A29F12-A08C-8349-A35F-8C67D351E93F}"/>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283914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8187E3-3644-7349-9D2F-5949795ADF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79533EF-C7DB-9342-8C19-2186329289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3DD07FE-F545-2F42-8EC0-20AF9C656A9B}"/>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EA0C5C7B-DCFA-B747-B1C2-E3291EB2B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02263F-6E05-414D-859C-9C54097C29C3}"/>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407591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BB0AA0-0F45-E641-8D41-5B55F5929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A8F73B-0FB1-6C49-9CA0-F84D417D9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94D265-CA42-F741-94EA-AB225D5344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3528C1-BDF6-094C-B1B3-CC24B74F70F0}"/>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6" name="Footer Placeholder 5">
            <a:extLst>
              <a:ext uri="{FF2B5EF4-FFF2-40B4-BE49-F238E27FC236}">
                <a16:creationId xmlns:a16="http://schemas.microsoft.com/office/drawing/2014/main" xmlns="" id="{1FD23834-F243-3B48-A79E-088BA012B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92D7E7-F1B7-364D-A258-F6D08CA3FB8B}"/>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104991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4AF7C9-27FD-2B40-AD45-EAA6FACBF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A099657-5055-134B-98CC-5A2A2FECF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5559046-F94B-DE43-9CB7-F677699A59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F14000-109F-194A-A0DA-E0B7829C0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C13184F-0B8A-0245-A53B-BC47E08DE6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9C1BB6-48D8-F447-8E47-A42EF7034636}"/>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8" name="Footer Placeholder 7">
            <a:extLst>
              <a:ext uri="{FF2B5EF4-FFF2-40B4-BE49-F238E27FC236}">
                <a16:creationId xmlns:a16="http://schemas.microsoft.com/office/drawing/2014/main" xmlns="" id="{46D20845-78E3-8C43-BC36-46E522B54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D50DE9-E76B-5E47-9BB4-E9309BC4084A}"/>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398566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87D1E-BB88-4D4D-B453-FA3F992B58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CDA845-A3E5-1F41-8743-6BDDA2C29366}"/>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4" name="Footer Placeholder 3">
            <a:extLst>
              <a:ext uri="{FF2B5EF4-FFF2-40B4-BE49-F238E27FC236}">
                <a16:creationId xmlns:a16="http://schemas.microsoft.com/office/drawing/2014/main" xmlns="" id="{38601044-31B5-6140-B115-7CFE6DE0B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22E46A8-5FBE-B547-A4DE-EA1FA40FBDDF}"/>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224996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A733FC-767B-C04D-AE40-9A9ACAF428DE}"/>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3" name="Footer Placeholder 2">
            <a:extLst>
              <a:ext uri="{FF2B5EF4-FFF2-40B4-BE49-F238E27FC236}">
                <a16:creationId xmlns:a16="http://schemas.microsoft.com/office/drawing/2014/main" xmlns="" id="{5BC3682F-8FC3-CF4B-B80B-48BB8B3BC8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E8E9F6D-B1CE-8D4A-BF68-30822C95A47D}"/>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334799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19EB9E-E16D-D349-9727-09E9DEB0C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05B8F-57A5-914F-98C0-1CB49D59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5F33E48-1718-0D4A-AF5B-FBEE7C01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326C41-B08B-C446-8AB3-0AD50046FEC7}"/>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6" name="Footer Placeholder 5">
            <a:extLst>
              <a:ext uri="{FF2B5EF4-FFF2-40B4-BE49-F238E27FC236}">
                <a16:creationId xmlns:a16="http://schemas.microsoft.com/office/drawing/2014/main" xmlns="" id="{A259E919-D2D6-A340-A47C-9A2DB9B86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F334C3-BCA7-AD47-AD99-0E925563D02E}"/>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286294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94D45-5C66-F240-A426-1BC313169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439C46-D240-D24E-9FBD-28937BE77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866867E-F357-1642-8DEE-A2A23E2E8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BA04A4D-84F9-EE4D-B54C-66CD137A393C}"/>
              </a:ext>
            </a:extLst>
          </p:cNvPr>
          <p:cNvSpPr>
            <a:spLocks noGrp="1"/>
          </p:cNvSpPr>
          <p:nvPr>
            <p:ph type="dt" sz="half" idx="10"/>
          </p:nvPr>
        </p:nvSpPr>
        <p:spPr/>
        <p:txBody>
          <a:bodyPr/>
          <a:lstStyle/>
          <a:p>
            <a:fld id="{BCA647E7-ED31-0643-ABB2-1067BF391595}" type="datetimeFigureOut">
              <a:rPr lang="en-US" smtClean="0"/>
              <a:t>12/13/2018</a:t>
            </a:fld>
            <a:endParaRPr lang="en-US"/>
          </a:p>
        </p:txBody>
      </p:sp>
      <p:sp>
        <p:nvSpPr>
          <p:cNvPr id="6" name="Footer Placeholder 5">
            <a:extLst>
              <a:ext uri="{FF2B5EF4-FFF2-40B4-BE49-F238E27FC236}">
                <a16:creationId xmlns:a16="http://schemas.microsoft.com/office/drawing/2014/main" xmlns="" id="{5EEB1D71-7A92-3942-ACAB-425E4AFD7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82383E-57C0-8D42-9D5A-E4EFB00FBE2F}"/>
              </a:ext>
            </a:extLst>
          </p:cNvPr>
          <p:cNvSpPr>
            <a:spLocks noGrp="1"/>
          </p:cNvSpPr>
          <p:nvPr>
            <p:ph type="sldNum" sz="quarter" idx="12"/>
          </p:nvPr>
        </p:nvSpPr>
        <p:spPr/>
        <p:txBody>
          <a:bodyPr/>
          <a:lstStyle/>
          <a:p>
            <a:fld id="{79C1DC53-AD32-0147-A376-272A97A0128D}" type="slidenum">
              <a:rPr lang="en-US" smtClean="0"/>
              <a:t>‹#›</a:t>
            </a:fld>
            <a:endParaRPr lang="en-US"/>
          </a:p>
        </p:txBody>
      </p:sp>
    </p:spTree>
    <p:extLst>
      <p:ext uri="{BB962C8B-B14F-4D97-AF65-F5344CB8AC3E}">
        <p14:creationId xmlns:p14="http://schemas.microsoft.com/office/powerpoint/2010/main" val="2054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22C39E-2D27-684C-8602-1F1C6632D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64C9D68-2F25-0040-8433-7C88DDD761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7A65CF-A4FC-A64F-A4B3-FEEA365093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7E7-ED31-0643-ABB2-1067BF391595}" type="datetimeFigureOut">
              <a:rPr lang="en-US" smtClean="0"/>
              <a:t>12/13/2018</a:t>
            </a:fld>
            <a:endParaRPr lang="en-US"/>
          </a:p>
        </p:txBody>
      </p:sp>
      <p:sp>
        <p:nvSpPr>
          <p:cNvPr id="5" name="Footer Placeholder 4">
            <a:extLst>
              <a:ext uri="{FF2B5EF4-FFF2-40B4-BE49-F238E27FC236}">
                <a16:creationId xmlns:a16="http://schemas.microsoft.com/office/drawing/2014/main" xmlns="" id="{77301744-3F67-F54E-85AD-AB0D7E56E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5CDAE9-427A-534C-9124-72278D5CA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1DC53-AD32-0147-A376-272A97A0128D}" type="slidenum">
              <a:rPr lang="en-US" smtClean="0"/>
              <a:t>‹#›</a:t>
            </a:fld>
            <a:endParaRPr lang="en-US"/>
          </a:p>
        </p:txBody>
      </p:sp>
    </p:spTree>
    <p:extLst>
      <p:ext uri="{BB962C8B-B14F-4D97-AF65-F5344CB8AC3E}">
        <p14:creationId xmlns:p14="http://schemas.microsoft.com/office/powerpoint/2010/main" val="39597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aging Students in Citizen Science, Through the Prevention of Rat Lungworm Disease" title="Engaging Students in Citizen Science">
            <a:extLst>
              <a:ext uri="{FF2B5EF4-FFF2-40B4-BE49-F238E27FC236}">
                <a16:creationId xmlns:a16="http://schemas.microsoft.com/office/drawing/2014/main" xmlns="" id="{257141E4-0361-9843-8623-8908D84604A7}"/>
              </a:ext>
            </a:extLst>
          </p:cNvPr>
          <p:cNvPicPr>
            <a:picLocks noChangeAspect="1"/>
          </p:cNvPicPr>
          <p:nvPr/>
        </p:nvPicPr>
        <p:blipFill rotWithShape="1">
          <a:blip r:embed="rId2"/>
          <a:srcRect b="63333"/>
          <a:stretch/>
        </p:blipFill>
        <p:spPr>
          <a:xfrm>
            <a:off x="2227490" y="22636"/>
            <a:ext cx="8098065" cy="3966603"/>
          </a:xfrm>
          <a:prstGeom prst="rect">
            <a:avLst/>
          </a:prstGeom>
        </p:spPr>
      </p:pic>
      <p:sp>
        <p:nvSpPr>
          <p:cNvPr id="2" name="Title 1"/>
          <p:cNvSpPr>
            <a:spLocks noGrp="1"/>
          </p:cNvSpPr>
          <p:nvPr>
            <p:ph type="ctrTitle"/>
          </p:nvPr>
        </p:nvSpPr>
        <p:spPr>
          <a:xfrm>
            <a:off x="3225489" y="4058733"/>
            <a:ext cx="6250274" cy="1871423"/>
          </a:xfrm>
        </p:spPr>
        <p:txBody>
          <a:bodyPr>
            <a:normAutofit fontScale="90000"/>
          </a:bodyPr>
          <a:lstStyle/>
          <a:p>
            <a:r>
              <a:rPr lang="en-US" sz="2000" dirty="0">
                <a:latin typeface="Arial" panose="020B0604020202020204" pitchFamily="34" charset="0"/>
                <a:cs typeface="Arial" panose="020B0604020202020204" pitchFamily="34" charset="0"/>
              </a:rPr>
              <a:t>Teacher PDE3 Course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Oct 20/21, 27/28, Nov. 3/4</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Fall 2018</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With funding from the Hawaii Community Foundation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through a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 Connected Learning </a:t>
            </a:r>
            <a:r>
              <a:rPr lang="en-US" sz="2000" dirty="0" smtClean="0">
                <a:latin typeface="Arial" panose="020B0604020202020204" pitchFamily="34" charset="0"/>
                <a:cs typeface="Arial" panose="020B0604020202020204" pitchFamily="34" charset="0"/>
              </a:rPr>
              <a:t>Grant</a:t>
            </a:r>
            <a:endParaRPr lang="en-US" dirty="0"/>
          </a:p>
        </p:txBody>
      </p:sp>
      <p:sp>
        <p:nvSpPr>
          <p:cNvPr id="13" name="TextBox 12" descr="Background color, light blue" title="Background color">
            <a:extLst>
              <a:ext uri="{FF2B5EF4-FFF2-40B4-BE49-F238E27FC236}">
                <a16:creationId xmlns:a16="http://schemas.microsoft.com/office/drawing/2014/main" xmlns="" id="{69BE8F56-395B-5C42-9E0F-57CB3DEB11C0}"/>
              </a:ext>
            </a:extLst>
          </p:cNvPr>
          <p:cNvSpPr txBox="1"/>
          <p:nvPr/>
        </p:nvSpPr>
        <p:spPr>
          <a:xfrm>
            <a:off x="10337180" y="144966"/>
            <a:ext cx="1706137" cy="6545766"/>
          </a:xfrm>
          <a:prstGeom prst="rect">
            <a:avLst/>
          </a:prstGeom>
          <a:solidFill>
            <a:srgbClr val="5FC7F0"/>
          </a:solidFill>
        </p:spPr>
        <p:txBody>
          <a:bodyPr wrap="square" rtlCol="0">
            <a:spAutoFit/>
          </a:bodyPr>
          <a:lstStyle/>
          <a:p>
            <a:endParaRPr lang="en-US" dirty="0"/>
          </a:p>
        </p:txBody>
      </p:sp>
      <p:pic>
        <p:nvPicPr>
          <p:cNvPr id="21" name="Picture 20" descr="Image of snail" title="Snail Image">
            <a:extLst>
              <a:ext uri="{FF2B5EF4-FFF2-40B4-BE49-F238E27FC236}">
                <a16:creationId xmlns:a16="http://schemas.microsoft.com/office/drawing/2014/main" xmlns="" id="{433F924D-A5B8-644A-8D9A-0A46D3690E93}"/>
              </a:ext>
            </a:extLst>
          </p:cNvPr>
          <p:cNvPicPr>
            <a:picLocks noChangeAspect="1"/>
          </p:cNvPicPr>
          <p:nvPr/>
        </p:nvPicPr>
        <p:blipFill>
          <a:blip r:embed="rId3"/>
          <a:stretch>
            <a:fillRect/>
          </a:stretch>
        </p:blipFill>
        <p:spPr>
          <a:xfrm>
            <a:off x="10466348" y="537913"/>
            <a:ext cx="1447800" cy="1085850"/>
          </a:xfrm>
          <a:prstGeom prst="rect">
            <a:avLst/>
          </a:prstGeom>
        </p:spPr>
      </p:pic>
      <p:pic>
        <p:nvPicPr>
          <p:cNvPr id="28" name="Picture 27" descr="Image of slug on cherry tomato" title="Slug on Tomato">
            <a:extLst>
              <a:ext uri="{FF2B5EF4-FFF2-40B4-BE49-F238E27FC236}">
                <a16:creationId xmlns:a16="http://schemas.microsoft.com/office/drawing/2014/main" xmlns="" id="{1BC2FD6E-6FFE-6F43-A5BA-E55DA2650725}"/>
              </a:ext>
            </a:extLst>
          </p:cNvPr>
          <p:cNvPicPr>
            <a:picLocks noChangeAspect="1"/>
          </p:cNvPicPr>
          <p:nvPr/>
        </p:nvPicPr>
        <p:blipFill>
          <a:blip r:embed="rId4"/>
          <a:stretch>
            <a:fillRect/>
          </a:stretch>
        </p:blipFill>
        <p:spPr>
          <a:xfrm>
            <a:off x="10447297" y="2094655"/>
            <a:ext cx="1466851" cy="1100138"/>
          </a:xfrm>
          <a:prstGeom prst="rect">
            <a:avLst/>
          </a:prstGeom>
        </p:spPr>
      </p:pic>
      <p:pic>
        <p:nvPicPr>
          <p:cNvPr id="26" name="Picture 25" descr="Image of slug on leaf" title="Slug on leaf">
            <a:extLst>
              <a:ext uri="{FF2B5EF4-FFF2-40B4-BE49-F238E27FC236}">
                <a16:creationId xmlns:a16="http://schemas.microsoft.com/office/drawing/2014/main" xmlns="" id="{8B332B4A-4EFC-DB43-9FEC-646EB03E8AD2}"/>
              </a:ext>
            </a:extLst>
          </p:cNvPr>
          <p:cNvPicPr>
            <a:picLocks noChangeAspect="1"/>
          </p:cNvPicPr>
          <p:nvPr/>
        </p:nvPicPr>
        <p:blipFill>
          <a:blip r:embed="rId5"/>
          <a:stretch>
            <a:fillRect/>
          </a:stretch>
        </p:blipFill>
        <p:spPr>
          <a:xfrm>
            <a:off x="10454724" y="3710950"/>
            <a:ext cx="1476375" cy="1107281"/>
          </a:xfrm>
          <a:prstGeom prst="rect">
            <a:avLst/>
          </a:prstGeom>
        </p:spPr>
      </p:pic>
      <p:pic>
        <p:nvPicPr>
          <p:cNvPr id="23" name="Picture 22" descr="Image of slug on ti leaf." title="Slug on Ti Leaf">
            <a:extLst>
              <a:ext uri="{FF2B5EF4-FFF2-40B4-BE49-F238E27FC236}">
                <a16:creationId xmlns:a16="http://schemas.microsoft.com/office/drawing/2014/main" xmlns="" id="{9CD3AE9F-9FCE-FB4D-A61E-30CC3F9E2B37}"/>
              </a:ext>
            </a:extLst>
          </p:cNvPr>
          <p:cNvPicPr>
            <a:picLocks noChangeAspect="1"/>
          </p:cNvPicPr>
          <p:nvPr/>
        </p:nvPicPr>
        <p:blipFill>
          <a:blip r:embed="rId6"/>
          <a:stretch>
            <a:fillRect/>
          </a:stretch>
        </p:blipFill>
        <p:spPr>
          <a:xfrm>
            <a:off x="10455194" y="5231698"/>
            <a:ext cx="1462898" cy="1097174"/>
          </a:xfrm>
          <a:prstGeom prst="rect">
            <a:avLst/>
          </a:prstGeom>
        </p:spPr>
      </p:pic>
      <p:sp>
        <p:nvSpPr>
          <p:cNvPr id="14" name="TextBox 13" descr="Background color, light blue" title="Background color">
            <a:extLst>
              <a:ext uri="{FF2B5EF4-FFF2-40B4-BE49-F238E27FC236}">
                <a16:creationId xmlns:a16="http://schemas.microsoft.com/office/drawing/2014/main" xmlns="" id="{2F6F0636-37B6-5B46-89F2-7C85C2D7FB9C}"/>
              </a:ext>
            </a:extLst>
          </p:cNvPr>
          <p:cNvSpPr txBox="1"/>
          <p:nvPr/>
        </p:nvSpPr>
        <p:spPr>
          <a:xfrm>
            <a:off x="148812" y="144966"/>
            <a:ext cx="2092824" cy="6545766"/>
          </a:xfrm>
          <a:prstGeom prst="rect">
            <a:avLst/>
          </a:prstGeom>
          <a:solidFill>
            <a:srgbClr val="61C9F0"/>
          </a:solidFill>
        </p:spPr>
        <p:txBody>
          <a:bodyPr wrap="square" rtlCol="0">
            <a:spAutoFit/>
          </a:bodyPr>
          <a:lstStyle/>
          <a:p>
            <a:endParaRPr lang="en-US" dirty="0"/>
          </a:p>
        </p:txBody>
      </p:sp>
      <p:pic>
        <p:nvPicPr>
          <p:cNvPr id="8" name="Picture 7" descr="Hawaii Farm to School Hui logo" title="Hawaii Farm to School Hui">
            <a:extLst>
              <a:ext uri="{FF2B5EF4-FFF2-40B4-BE49-F238E27FC236}">
                <a16:creationId xmlns:a16="http://schemas.microsoft.com/office/drawing/2014/main" xmlns="" id="{6DFAD91B-12CD-2041-A71B-82FF10DEE3BD}"/>
              </a:ext>
            </a:extLst>
          </p:cNvPr>
          <p:cNvPicPr>
            <a:picLocks noChangeAspect="1"/>
          </p:cNvPicPr>
          <p:nvPr/>
        </p:nvPicPr>
        <p:blipFill>
          <a:blip r:embed="rId7"/>
          <a:stretch>
            <a:fillRect/>
          </a:stretch>
        </p:blipFill>
        <p:spPr>
          <a:xfrm>
            <a:off x="608934" y="233970"/>
            <a:ext cx="1217351" cy="1422233"/>
          </a:xfrm>
          <a:prstGeom prst="rect">
            <a:avLst/>
          </a:prstGeom>
        </p:spPr>
      </p:pic>
      <p:pic>
        <p:nvPicPr>
          <p:cNvPr id="19" name="Picture 18" title="HISC Logo">
            <a:extLst>
              <a:ext uri="{FF2B5EF4-FFF2-40B4-BE49-F238E27FC236}">
                <a16:creationId xmlns:a16="http://schemas.microsoft.com/office/drawing/2014/main" xmlns="" id="{DC9CBC2E-B37C-3044-90B2-E3EE549EA21B}"/>
              </a:ext>
            </a:extLst>
          </p:cNvPr>
          <p:cNvPicPr>
            <a:picLocks noChangeAspect="1"/>
          </p:cNvPicPr>
          <p:nvPr/>
        </p:nvPicPr>
        <p:blipFill>
          <a:blip r:embed="rId8"/>
          <a:stretch>
            <a:fillRect/>
          </a:stretch>
        </p:blipFill>
        <p:spPr>
          <a:xfrm>
            <a:off x="586577" y="1782122"/>
            <a:ext cx="1262063" cy="1249315"/>
          </a:xfrm>
          <a:prstGeom prst="rect">
            <a:avLst/>
          </a:prstGeom>
        </p:spPr>
      </p:pic>
      <p:pic>
        <p:nvPicPr>
          <p:cNvPr id="9" name="Picture 8" descr="Oahu Farm to School Network logo" title="Oahu Farm to School Network">
            <a:extLst>
              <a:ext uri="{FF2B5EF4-FFF2-40B4-BE49-F238E27FC236}">
                <a16:creationId xmlns:a16="http://schemas.microsoft.com/office/drawing/2014/main" xmlns="" id="{83D1A293-7699-604E-AA8D-03E1DBFCE593}"/>
              </a:ext>
            </a:extLst>
          </p:cNvPr>
          <p:cNvPicPr>
            <a:picLocks noChangeAspect="1"/>
          </p:cNvPicPr>
          <p:nvPr/>
        </p:nvPicPr>
        <p:blipFill>
          <a:blip r:embed="rId9"/>
          <a:stretch>
            <a:fillRect/>
          </a:stretch>
        </p:blipFill>
        <p:spPr>
          <a:xfrm>
            <a:off x="420685" y="3136463"/>
            <a:ext cx="1830817" cy="875766"/>
          </a:xfrm>
          <a:prstGeom prst="rect">
            <a:avLst/>
          </a:prstGeom>
        </p:spPr>
      </p:pic>
      <p:pic>
        <p:nvPicPr>
          <p:cNvPr id="10" name="Picture 9" descr="Hawaii Community Foundation logo" title="Hawaii Community Foundation">
            <a:extLst>
              <a:ext uri="{FF2B5EF4-FFF2-40B4-BE49-F238E27FC236}">
                <a16:creationId xmlns:a16="http://schemas.microsoft.com/office/drawing/2014/main" xmlns="" id="{22932D56-CDFC-4542-B5F0-F5D2CB9659DE}"/>
              </a:ext>
            </a:extLst>
          </p:cNvPr>
          <p:cNvPicPr>
            <a:picLocks noChangeAspect="1"/>
          </p:cNvPicPr>
          <p:nvPr/>
        </p:nvPicPr>
        <p:blipFill>
          <a:blip r:embed="rId10"/>
          <a:stretch>
            <a:fillRect/>
          </a:stretch>
        </p:blipFill>
        <p:spPr>
          <a:xfrm>
            <a:off x="568899" y="4048335"/>
            <a:ext cx="1240174" cy="1213788"/>
          </a:xfrm>
          <a:prstGeom prst="rect">
            <a:avLst/>
          </a:prstGeom>
        </p:spPr>
      </p:pic>
      <p:pic>
        <p:nvPicPr>
          <p:cNvPr id="7" name="Picture 6" descr="Hawaii State Department of Health logo" title="Hawaii State Department of Health">
            <a:extLst>
              <a:ext uri="{FF2B5EF4-FFF2-40B4-BE49-F238E27FC236}">
                <a16:creationId xmlns:a16="http://schemas.microsoft.com/office/drawing/2014/main" xmlns="" id="{587B7F79-E550-8349-8F0E-AC87EA923292}"/>
              </a:ext>
            </a:extLst>
          </p:cNvPr>
          <p:cNvPicPr>
            <a:picLocks noChangeAspect="1"/>
          </p:cNvPicPr>
          <p:nvPr/>
        </p:nvPicPr>
        <p:blipFill>
          <a:blip r:embed="rId11"/>
          <a:stretch>
            <a:fillRect/>
          </a:stretch>
        </p:blipFill>
        <p:spPr>
          <a:xfrm>
            <a:off x="622396" y="5388042"/>
            <a:ext cx="1133179" cy="1129649"/>
          </a:xfrm>
          <a:prstGeom prst="rect">
            <a:avLst/>
          </a:prstGeom>
        </p:spPr>
      </p:pic>
      <p:pic>
        <p:nvPicPr>
          <p:cNvPr id="6" name="Picture 2" descr="DKICP logo, white" title="DKICP Logo">
            <a:extLst>
              <a:ext uri="{FF2B5EF4-FFF2-40B4-BE49-F238E27FC236}">
                <a16:creationId xmlns:a16="http://schemas.microsoft.com/office/drawing/2014/main" xmlns="" id="{54268C39-BCDA-F149-8307-E0D6AA73057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015551" y="5584963"/>
            <a:ext cx="920424" cy="847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iversity of Hawaii at Hilo logo" title="Univeristy of Hawaii at Hilo logo">
            <a:extLst>
              <a:ext uri="{FF2B5EF4-FFF2-40B4-BE49-F238E27FC236}">
                <a16:creationId xmlns:a16="http://schemas.microsoft.com/office/drawing/2014/main" xmlns="" id="{FA9A364A-19B3-AD44-AF1E-C80B96E79CD9}"/>
              </a:ext>
            </a:extLst>
          </p:cNvPr>
          <p:cNvPicPr>
            <a:picLocks noChangeAspect="1"/>
          </p:cNvPicPr>
          <p:nvPr/>
        </p:nvPicPr>
        <p:blipFill rotWithShape="1">
          <a:blip r:embed="rId13"/>
          <a:srcRect l="33374" t="36042" r="34273" b="36595"/>
          <a:stretch/>
        </p:blipFill>
        <p:spPr>
          <a:xfrm>
            <a:off x="2557793" y="5404059"/>
            <a:ext cx="939140" cy="1027907"/>
          </a:xfrm>
          <a:prstGeom prst="rect">
            <a:avLst/>
          </a:prstGeom>
        </p:spPr>
      </p:pic>
    </p:spTree>
    <p:extLst>
      <p:ext uri="{BB962C8B-B14F-4D97-AF65-F5344CB8AC3E}">
        <p14:creationId xmlns:p14="http://schemas.microsoft.com/office/powerpoint/2010/main" val="2295671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27880" y="424071"/>
            <a:ext cx="9555296" cy="667611"/>
          </a:xfrm>
        </p:spPr>
        <p:txBody>
          <a:bodyPr>
            <a:normAutofit/>
          </a:bodyPr>
          <a:lstStyle/>
          <a:p>
            <a:r>
              <a:rPr lang="en-US" sz="1800" b="1" dirty="0">
                <a:latin typeface="Times New Roman" panose="02020603050405020304" pitchFamily="18" charset="0"/>
                <a:cs typeface="Times New Roman" panose="02020603050405020304" pitchFamily="18" charset="0"/>
              </a:rPr>
              <a:t>Neuroangiostronyliasis affects all ages with greater numbers of cases documented in children under 4 years of age in Hawaii. </a:t>
            </a:r>
            <a:endParaRPr lang="en-US" sz="1800" dirty="0">
              <a:latin typeface="Times New Roman" panose="02020603050405020304" pitchFamily="18" charset="0"/>
              <a:cs typeface="Times New Roman" panose="02020603050405020304" pitchFamily="18" charset="0"/>
            </a:endParaRPr>
          </a:p>
        </p:txBody>
      </p:sp>
      <p:pic>
        <p:nvPicPr>
          <p:cNvPr id="3074" name="Picture 2" descr="Bar graph depicting discharges both ER and Inpatient for Rat Lungworm impact all age groups including the very young. Patients by Age 0 to 4, 8; 5 to 14, 2; 15 to 24, 6; 25 to 34, 2; 35 to 44, 6; 45 to 54, 3; 55 to 64, 5; 65 to 74, 3. Time period January 2010 to September 2016" title="Discharges (ER, Inpatient) for Rat Lungworm Impact all Age Groups Including the Very You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2954331" y="26628"/>
            <a:ext cx="5902395" cy="77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64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Global Overview</a:t>
            </a:r>
          </a:p>
        </p:txBody>
      </p:sp>
    </p:spTree>
    <p:extLst>
      <p:ext uri="{BB962C8B-B14F-4D97-AF65-F5344CB8AC3E}">
        <p14:creationId xmlns:p14="http://schemas.microsoft.com/office/powerpoint/2010/main" val="477811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4431" y="213177"/>
            <a:ext cx="8998542" cy="631265"/>
          </a:xfrm>
        </p:spPr>
        <p:txBody>
          <a:bodyPr>
            <a:normAutofit/>
          </a:bodyPr>
          <a:lstStyle/>
          <a:p>
            <a:r>
              <a:rPr lang="en-US" sz="2800" dirty="0">
                <a:latin typeface="+mn-lt"/>
              </a:rPr>
              <a:t>Origin and movement of the rat lungworm </a:t>
            </a:r>
            <a:r>
              <a:rPr lang="en-US" sz="2800" dirty="0" smtClean="0">
                <a:latin typeface="+mn-lt"/>
              </a:rPr>
              <a:t>parasite</a:t>
            </a:r>
            <a:endParaRPr lang="en-US" sz="2800" dirty="0">
              <a:latin typeface="+mn-lt"/>
            </a:endParaRPr>
          </a:p>
        </p:txBody>
      </p:sp>
      <p:sp>
        <p:nvSpPr>
          <p:cNvPr id="4" name="TextBox 3">
            <a:extLst>
              <a:ext uri="{FF2B5EF4-FFF2-40B4-BE49-F238E27FC236}">
                <a16:creationId xmlns:a16="http://schemas.microsoft.com/office/drawing/2014/main" xmlns="" id="{11393893-9112-0249-9AA2-1303DF9FBC1F}"/>
              </a:ext>
            </a:extLst>
          </p:cNvPr>
          <p:cNvSpPr txBox="1"/>
          <p:nvPr/>
        </p:nvSpPr>
        <p:spPr>
          <a:xfrm>
            <a:off x="1031489" y="1160075"/>
            <a:ext cx="4740662" cy="4893647"/>
          </a:xfrm>
          <a:prstGeom prst="rect">
            <a:avLst/>
          </a:prstGeom>
          <a:noFill/>
        </p:spPr>
        <p:txBody>
          <a:bodyPr wrap="square" rtlCol="0">
            <a:spAutoFit/>
          </a:bodyPr>
          <a:lstStyle/>
          <a:p>
            <a:r>
              <a:rPr lang="en-US" sz="2400" dirty="0"/>
              <a:t>The rat lungworm parasite, </a:t>
            </a:r>
            <a:r>
              <a:rPr lang="en-US" sz="2400" i="1" dirty="0" err="1"/>
              <a:t>Angiostrongylus</a:t>
            </a:r>
            <a:r>
              <a:rPr lang="en-US" sz="2400" i="1" dirty="0"/>
              <a:t> </a:t>
            </a:r>
            <a:r>
              <a:rPr lang="en-US" sz="2400" i="1" dirty="0" err="1"/>
              <a:t>cantonensis</a:t>
            </a:r>
            <a:r>
              <a:rPr lang="en-US" sz="2400" i="1" dirty="0"/>
              <a:t>, </a:t>
            </a:r>
            <a:r>
              <a:rPr lang="en-US" sz="2400" dirty="0"/>
              <a:t>was first discovered in China in 1935 by a man named Chen, in the city of Canton (now called Guangzhou). The species name, </a:t>
            </a:r>
            <a:r>
              <a:rPr lang="en-US" sz="2400" dirty="0" err="1"/>
              <a:t>cantonensis</a:t>
            </a:r>
            <a:r>
              <a:rPr lang="en-US" sz="2400" dirty="0"/>
              <a:t>, is derived from the name of the city where it was first identified. The parasite was spread across the Pacific Islands during World War II, likely by the spread of rats from Southeast Asia on board ships carrying military equipment.  </a:t>
            </a:r>
          </a:p>
        </p:txBody>
      </p:sp>
      <p:pic>
        <p:nvPicPr>
          <p:cNvPr id="6" name="Picture 5" descr="Guangzhou is one of China's most important international transportation hubs and trading ports.  It is located on the Pearl River, about 120km (75 miles) north-northwest of Hong Kong and 145 km (90 miles) north of Macau." title="Guangzhou's Location in China">
            <a:extLst>
              <a:ext uri="{FF2B5EF4-FFF2-40B4-BE49-F238E27FC236}">
                <a16:creationId xmlns:a16="http://schemas.microsoft.com/office/drawing/2014/main" xmlns="" id="{51355439-92E9-CC4C-9871-442D2FFFCEF7}"/>
              </a:ext>
            </a:extLst>
          </p:cNvPr>
          <p:cNvPicPr>
            <a:picLocks noChangeAspect="1"/>
          </p:cNvPicPr>
          <p:nvPr/>
        </p:nvPicPr>
        <p:blipFill>
          <a:blip r:embed="rId2"/>
          <a:stretch>
            <a:fillRect/>
          </a:stretch>
        </p:blipFill>
        <p:spPr>
          <a:xfrm>
            <a:off x="6403907" y="1370904"/>
            <a:ext cx="4256758" cy="4471987"/>
          </a:xfrm>
          <a:prstGeom prst="rect">
            <a:avLst/>
          </a:prstGeom>
        </p:spPr>
      </p:pic>
    </p:spTree>
    <p:extLst>
      <p:ext uri="{BB962C8B-B14F-4D97-AF65-F5344CB8AC3E}">
        <p14:creationId xmlns:p14="http://schemas.microsoft.com/office/powerpoint/2010/main" val="422317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00188" y="465815"/>
            <a:ext cx="9144000" cy="561860"/>
          </a:xfrm>
        </p:spPr>
        <p:txBody>
          <a:bodyPr>
            <a:normAutofit/>
          </a:bodyPr>
          <a:lstStyle/>
          <a:p>
            <a:r>
              <a:rPr lang="en-US" sz="2800" dirty="0">
                <a:latin typeface="+mn-lt"/>
              </a:rPr>
              <a:t>Movement of the giant African </a:t>
            </a:r>
            <a:r>
              <a:rPr lang="en-US" sz="2800" dirty="0" smtClean="0">
                <a:latin typeface="+mn-lt"/>
              </a:rPr>
              <a:t>snail</a:t>
            </a:r>
            <a:endParaRPr lang="en-US" sz="2800" dirty="0">
              <a:latin typeface="+mn-lt"/>
            </a:endParaRPr>
          </a:p>
        </p:txBody>
      </p:sp>
      <p:sp>
        <p:nvSpPr>
          <p:cNvPr id="2" name="TextBox 1">
            <a:extLst>
              <a:ext uri="{FF2B5EF4-FFF2-40B4-BE49-F238E27FC236}">
                <a16:creationId xmlns:a16="http://schemas.microsoft.com/office/drawing/2014/main" xmlns="" id="{5E80CBDC-DB51-E245-83A4-D536809E4E10}"/>
              </a:ext>
            </a:extLst>
          </p:cNvPr>
          <p:cNvSpPr txBox="1"/>
          <p:nvPr/>
        </p:nvSpPr>
        <p:spPr>
          <a:xfrm>
            <a:off x="7367123" y="1279601"/>
            <a:ext cx="4134314" cy="5078313"/>
          </a:xfrm>
          <a:prstGeom prst="rect">
            <a:avLst/>
          </a:prstGeom>
          <a:noFill/>
        </p:spPr>
        <p:txBody>
          <a:bodyPr wrap="square" rtlCol="0">
            <a:spAutoFit/>
          </a:bodyPr>
          <a:lstStyle/>
          <a:p>
            <a:r>
              <a:rPr lang="en-US" dirty="0"/>
              <a:t>Alternatively, the parasite may have been spread, either accidental or intentional by the transport of the giant African snail, </a:t>
            </a:r>
            <a:r>
              <a:rPr lang="en-US" i="1" dirty="0" err="1"/>
              <a:t>Achatina</a:t>
            </a:r>
            <a:r>
              <a:rPr lang="en-US" i="1" dirty="0"/>
              <a:t> </a:t>
            </a:r>
            <a:r>
              <a:rPr lang="en-US" i="1" dirty="0" err="1"/>
              <a:t>fulica</a:t>
            </a:r>
            <a:r>
              <a:rPr lang="en-US" i="1" dirty="0"/>
              <a:t>, </a:t>
            </a:r>
            <a:r>
              <a:rPr lang="en-US" dirty="0"/>
              <a:t>from its home in </a:t>
            </a:r>
            <a:r>
              <a:rPr lang="en-US" dirty="0" err="1"/>
              <a:t>Africa.This</a:t>
            </a:r>
            <a:r>
              <a:rPr lang="en-US" dirty="0"/>
              <a:t> snail is a known, important carrier of </a:t>
            </a:r>
            <a:r>
              <a:rPr lang="en-US" i="1" dirty="0" err="1"/>
              <a:t>Angiostrongylus</a:t>
            </a:r>
            <a:r>
              <a:rPr lang="en-US" i="1" dirty="0"/>
              <a:t> </a:t>
            </a:r>
            <a:r>
              <a:rPr lang="en-US" i="1" dirty="0" err="1"/>
              <a:t>cantonensis</a:t>
            </a:r>
            <a:r>
              <a:rPr lang="en-US" i="1" dirty="0"/>
              <a:t>.</a:t>
            </a:r>
            <a:r>
              <a:rPr lang="en-US" dirty="0"/>
              <a:t> This snail first arrived in Hawaii in 1936 in the baggage of a woman returning from Formosa, now called Taiwan. The young woman released them in her garden. That same year a man from </a:t>
            </a:r>
            <a:r>
              <a:rPr lang="en-US" dirty="0" err="1"/>
              <a:t>Makawao</a:t>
            </a:r>
            <a:r>
              <a:rPr lang="en-US" dirty="0"/>
              <a:t> on Maui imported the snail through the mail to sell them for medicinal use. In both cases the snails escaped and became established. This snail is regarded as a serious pest, is established on all of the Hawaiian Islands, and has spread throughout the Pacific Islands. </a:t>
            </a:r>
          </a:p>
        </p:txBody>
      </p:sp>
      <p:pic>
        <p:nvPicPr>
          <p:cNvPr id="4" name="Picture 3" descr="Map depicting the movement of the giant African snail:&#10;&#10;During the nineteenth century, the giant African snail moved slowly eastward across the Indian Ocean from its East African home.  Upon reaching Southeast Asia, however, it moved at an interesting rapid pace, appearing almost simultaneously in many primary sites of infestation in East Asia and the Pacific Islands.  With the advent of the Second World War, it spread to many other Pacific Islands and was intercepted alive at American and Australian ports.  This snail pest is still on the move and predicably will become established in agriculturally important sites farther east in the next relatively few years.  Broken lines indicate interception, solid lines indicate establishment (Drawn by D. B. Sayner.)" title="Map depicting Movement of the giant African snail">
            <a:extLst>
              <a:ext uri="{FF2B5EF4-FFF2-40B4-BE49-F238E27FC236}">
                <a16:creationId xmlns:a16="http://schemas.microsoft.com/office/drawing/2014/main" xmlns="" id="{7EC27693-6CC9-DB48-9B79-AA16A07FBC34}"/>
              </a:ext>
            </a:extLst>
          </p:cNvPr>
          <p:cNvPicPr>
            <a:picLocks noChangeAspect="1"/>
          </p:cNvPicPr>
          <p:nvPr/>
        </p:nvPicPr>
        <p:blipFill>
          <a:blip r:embed="rId2"/>
          <a:stretch>
            <a:fillRect/>
          </a:stretch>
        </p:blipFill>
        <p:spPr>
          <a:xfrm>
            <a:off x="1031573" y="1493914"/>
            <a:ext cx="6069316" cy="4086329"/>
          </a:xfrm>
          <a:prstGeom prst="rect">
            <a:avLst/>
          </a:prstGeom>
        </p:spPr>
      </p:pic>
    </p:spTree>
    <p:extLst>
      <p:ext uri="{BB962C8B-B14F-4D97-AF65-F5344CB8AC3E}">
        <p14:creationId xmlns:p14="http://schemas.microsoft.com/office/powerpoint/2010/main" val="1906635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204744" y="657280"/>
            <a:ext cx="4668837" cy="980501"/>
          </a:xfrm>
        </p:spPr>
        <p:txBody>
          <a:bodyPr>
            <a:normAutofit/>
          </a:bodyPr>
          <a:lstStyle/>
          <a:p>
            <a:r>
              <a:rPr lang="en-US" sz="2800" dirty="0">
                <a:latin typeface="+mn-lt"/>
              </a:rPr>
              <a:t>Spread of the parasite through the Pacific </a:t>
            </a:r>
            <a:r>
              <a:rPr lang="en-US" sz="2800" dirty="0" smtClean="0">
                <a:latin typeface="+mn-lt"/>
              </a:rPr>
              <a:t>Islands</a:t>
            </a:r>
            <a:endParaRPr lang="en-US" sz="2800" dirty="0">
              <a:latin typeface="+mn-lt"/>
            </a:endParaRPr>
          </a:p>
        </p:txBody>
      </p:sp>
      <p:pic>
        <p:nvPicPr>
          <p:cNvPr id="4" name="Picture 3" descr="Image depicting increased cell count of immune system cells called eosinophils." title="Spread of the parasite through the Pacific Islands">
            <a:extLst>
              <a:ext uri="{FF2B5EF4-FFF2-40B4-BE49-F238E27FC236}">
                <a16:creationId xmlns:a16="http://schemas.microsoft.com/office/drawing/2014/main" xmlns="" id="{0DD0AEFC-15AA-6443-AD8A-689E3938B7DA}"/>
              </a:ext>
            </a:extLst>
          </p:cNvPr>
          <p:cNvPicPr>
            <a:picLocks noChangeAspect="1"/>
          </p:cNvPicPr>
          <p:nvPr/>
        </p:nvPicPr>
        <p:blipFill>
          <a:blip r:embed="rId2"/>
          <a:stretch>
            <a:fillRect/>
          </a:stretch>
        </p:blipFill>
        <p:spPr>
          <a:xfrm>
            <a:off x="5999163" y="2087562"/>
            <a:ext cx="5080000" cy="3797300"/>
          </a:xfrm>
          <a:prstGeom prst="rect">
            <a:avLst/>
          </a:prstGeom>
        </p:spPr>
      </p:pic>
      <p:sp>
        <p:nvSpPr>
          <p:cNvPr id="2" name="TextBox 1">
            <a:extLst>
              <a:ext uri="{FF2B5EF4-FFF2-40B4-BE49-F238E27FC236}">
                <a16:creationId xmlns:a16="http://schemas.microsoft.com/office/drawing/2014/main" xmlns="" id="{35CF8C56-394D-F44B-83E2-5242B7BD5230}"/>
              </a:ext>
            </a:extLst>
          </p:cNvPr>
          <p:cNvSpPr txBox="1"/>
          <p:nvPr/>
        </p:nvSpPr>
        <p:spPr>
          <a:xfrm>
            <a:off x="1156243" y="1147531"/>
            <a:ext cx="3944396" cy="4893647"/>
          </a:xfrm>
          <a:prstGeom prst="rect">
            <a:avLst/>
          </a:prstGeom>
          <a:noFill/>
        </p:spPr>
        <p:txBody>
          <a:bodyPr wrap="square" rtlCol="0">
            <a:spAutoFit/>
          </a:bodyPr>
          <a:lstStyle/>
          <a:p>
            <a:r>
              <a:rPr lang="en-US" sz="2400" dirty="0"/>
              <a:t>Cases of this disease, which at first was identified as some type of meningitis, began to be seen in some of the Pacific Islands in the 1940ʻs. In Tahiti, hundreds of human cases of this disease were being reported. The disease began to be referred to as eosinophilic meningitis due to the increased cell count of immune system cells called eosinophils. </a:t>
            </a:r>
          </a:p>
        </p:txBody>
      </p:sp>
    </p:spTree>
    <p:extLst>
      <p:ext uri="{BB962C8B-B14F-4D97-AF65-F5344CB8AC3E}">
        <p14:creationId xmlns:p14="http://schemas.microsoft.com/office/powerpoint/2010/main" val="13148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2" y="11017"/>
            <a:ext cx="11591626" cy="626633"/>
          </a:xfrm>
        </p:spPr>
        <p:txBody>
          <a:bodyPr>
            <a:normAutofit/>
          </a:bodyPr>
          <a:lstStyle/>
          <a:p>
            <a:r>
              <a:rPr lang="en-US" sz="1800" b="1" dirty="0">
                <a:latin typeface="Times New Roman" charset="0"/>
                <a:ea typeface="Times New Roman" charset="0"/>
                <a:cs typeface="Times New Roman" charset="0"/>
              </a:rPr>
              <a:t>Neuroangiostrongyliasis, or Rat Lungworm Disease (RLWD) caused by </a:t>
            </a:r>
            <a:r>
              <a:rPr lang="en-US" sz="1800" b="1" i="1" dirty="0" err="1">
                <a:latin typeface="Times New Roman" charset="0"/>
                <a:ea typeface="Times New Roman" charset="0"/>
                <a:cs typeface="Times New Roman" charset="0"/>
              </a:rPr>
              <a:t>Angiostrongylus</a:t>
            </a:r>
            <a:r>
              <a:rPr lang="en-US" sz="1800" b="1" i="1" dirty="0">
                <a:latin typeface="Times New Roman" charset="0"/>
                <a:ea typeface="Times New Roman" charset="0"/>
                <a:cs typeface="Times New Roman" charset="0"/>
              </a:rPr>
              <a:t> </a:t>
            </a:r>
            <a:r>
              <a:rPr lang="en-US" sz="1800" b="1" i="1" dirty="0" err="1">
                <a:latin typeface="Times New Roman" charset="0"/>
                <a:ea typeface="Times New Roman" charset="0"/>
                <a:cs typeface="Times New Roman" charset="0"/>
              </a:rPr>
              <a:t>cantonensis</a:t>
            </a:r>
            <a:r>
              <a:rPr lang="en-US" sz="1800" b="1" dirty="0">
                <a:latin typeface="Times New Roman" charset="0"/>
                <a:ea typeface="Times New Roman" charset="0"/>
                <a:cs typeface="Times New Roman" charset="0"/>
              </a:rPr>
              <a:t> is a GLOBAL </a:t>
            </a:r>
            <a:r>
              <a:rPr lang="en-US" sz="1800" b="1" dirty="0" smtClean="0">
                <a:latin typeface="Times New Roman" charset="0"/>
                <a:ea typeface="Times New Roman" charset="0"/>
                <a:cs typeface="Times New Roman" charset="0"/>
              </a:rPr>
              <a:t>disease</a:t>
            </a:r>
            <a:endParaRPr lang="en-US" sz="1800" dirty="0"/>
          </a:p>
        </p:txBody>
      </p:sp>
      <p:pic>
        <p:nvPicPr>
          <p:cNvPr id="6" name="Picture 2" descr="Global map of Neuroangiostrongyliasis, or Rat Lungworm Disease (RLWD) caused by Angiostrongylus cantonensis" title="Global Map of Neuroangiostrongyliasis, or Rat Lungworm Disease (RLWD)">
            <a:extLst>
              <a:ext uri="{FF2B5EF4-FFF2-40B4-BE49-F238E27FC236}">
                <a16:creationId xmlns:a16="http://schemas.microsoft.com/office/drawing/2014/main" xmlns="" id="{FC7D3D95-4A9F-E24E-B9B5-08B5E6B561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674" y="547127"/>
            <a:ext cx="7177691" cy="34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2" y="3963708"/>
            <a:ext cx="11470211" cy="2893100"/>
          </a:xfrm>
          <a:prstGeom prst="rect">
            <a:avLst/>
          </a:prstGeom>
          <a:noFill/>
        </p:spPr>
        <p:txBody>
          <a:bodyPr wrap="square" rtlCol="0">
            <a:spAutoFit/>
          </a:bodyPr>
          <a:lstStyle/>
          <a:p>
            <a:r>
              <a:rPr lang="en-US" dirty="0">
                <a:latin typeface="Times New Roman" charset="0"/>
                <a:ea typeface="Times New Roman" charset="0"/>
                <a:cs typeface="Times New Roman" charset="0"/>
              </a:rPr>
              <a:t>Areas which are shaded are countries where </a:t>
            </a:r>
            <a:r>
              <a:rPr lang="en-US" i="1" dirty="0">
                <a:latin typeface="Times New Roman" charset="0"/>
                <a:ea typeface="Times New Roman" charset="0"/>
                <a:cs typeface="Times New Roman" charset="0"/>
              </a:rPr>
              <a:t>A. </a:t>
            </a:r>
            <a:r>
              <a:rPr lang="en-US" i="1" dirty="0" err="1">
                <a:latin typeface="Times New Roman" charset="0"/>
                <a:ea typeface="Times New Roman" charset="0"/>
                <a:cs typeface="Times New Roman" charset="0"/>
              </a:rPr>
              <a:t>cantonensis</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has been detected in naturally infected animals, or where humans have acquired infections.  </a:t>
            </a:r>
            <a:r>
              <a:rPr lang="en-US" i="1" dirty="0">
                <a:latin typeface="Times New Roman" charset="0"/>
                <a:ea typeface="Times New Roman" charset="0"/>
                <a:cs typeface="Times New Roman" charset="0"/>
              </a:rPr>
              <a:t>A. </a:t>
            </a:r>
            <a:r>
              <a:rPr lang="en-US" i="1" dirty="0" err="1">
                <a:latin typeface="Times New Roman" charset="0"/>
                <a:ea typeface="Times New Roman" charset="0"/>
                <a:cs typeface="Times New Roman" charset="0"/>
              </a:rPr>
              <a:t>cantonensis</a:t>
            </a:r>
            <a:r>
              <a:rPr lang="en-US" dirty="0">
                <a:latin typeface="Times New Roman" charset="0"/>
                <a:ea typeface="Times New Roman" charset="0"/>
                <a:cs typeface="Times New Roman" charset="0"/>
              </a:rPr>
              <a:t> has been documented as a parasitic disease of humans in Hawaii and other Pacific islands since 1959. The first cases on in Hawaii were on Oahu, and the patients were both Filipino men, one was 50 years old and the other was 70 years old. Both were admitted to the State Mental Hospital due to mental confusion and memory problems. Both victims died, one in 1959 and the other in 1960. Hawaii, particularly the east side of Hawaii Island, is the epicenter for RLWD in the USA.</a:t>
            </a:r>
            <a:endParaRPr lang="en-US" i="1"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pPr marL="285750" indent="-285750">
              <a:buFont typeface="Arial" panose="020B0604020202020204" pitchFamily="34" charset="0"/>
              <a:buChar char="•"/>
            </a:pPr>
            <a:r>
              <a:rPr lang="en-US" sz="1400" dirty="0">
                <a:latin typeface="Times New Roman" charset="0"/>
                <a:ea typeface="Times New Roman" charset="0"/>
                <a:cs typeface="Times New Roman" charset="0"/>
              </a:rPr>
              <a:t>Image reprinted with permission from: </a:t>
            </a:r>
            <a:r>
              <a:rPr lang="en-US" sz="1400" i="1" dirty="0">
                <a:latin typeface="Times New Roman" charset="0"/>
                <a:ea typeface="Times New Roman" charset="0"/>
                <a:cs typeface="Times New Roman" charset="0"/>
              </a:rPr>
              <a:t>Parasitology</a:t>
            </a:r>
            <a:r>
              <a:rPr lang="en-US" sz="1400" dirty="0">
                <a:latin typeface="Times New Roman" charset="0"/>
                <a:ea typeface="Times New Roman" charset="0"/>
                <a:cs typeface="Times New Roman" charset="0"/>
              </a:rPr>
              <a:t>. Barratt, J. et al., (2016) </a:t>
            </a:r>
            <a:r>
              <a:rPr lang="en-US" sz="1400" i="1" dirty="0" err="1">
                <a:latin typeface="Times New Roman" charset="0"/>
                <a:ea typeface="Times New Roman" charset="0"/>
                <a:cs typeface="Times New Roman" charset="0"/>
              </a:rPr>
              <a:t>Angiostrongylus</a:t>
            </a:r>
            <a:r>
              <a:rPr lang="en-US" sz="1400" i="1" dirty="0">
                <a:latin typeface="Times New Roman" charset="0"/>
                <a:ea typeface="Times New Roman" charset="0"/>
                <a:cs typeface="Times New Roman" charset="0"/>
              </a:rPr>
              <a:t> </a:t>
            </a:r>
            <a:r>
              <a:rPr lang="en-US" sz="1400" i="1" dirty="0" err="1">
                <a:latin typeface="Times New Roman" charset="0"/>
                <a:ea typeface="Times New Roman" charset="0"/>
                <a:cs typeface="Times New Roman" charset="0"/>
              </a:rPr>
              <a:t>cantonensis</a:t>
            </a:r>
            <a:r>
              <a:rPr lang="en-US" sz="1400" dirty="0">
                <a:latin typeface="Times New Roman" charset="0"/>
                <a:ea typeface="Times New Roman" charset="0"/>
                <a:cs typeface="Times New Roman" charset="0"/>
              </a:rPr>
              <a:t>: a review of its distribution, molecular biology and clinical significance as a human pathogen. Parasitology 143, 1087−1118. Copyright © 2016 Parasitology. </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572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7239859" cy="376495"/>
          </a:xfrm>
        </p:spPr>
        <p:txBody>
          <a:bodyPr>
            <a:normAutofit/>
          </a:bodyPr>
          <a:lstStyle/>
          <a:p>
            <a:r>
              <a:rPr lang="en-US" sz="1800" dirty="0" err="1" smtClean="0">
                <a:latin typeface="Times New Roman" panose="02020603050405020304" pitchFamily="18" charset="0"/>
                <a:cs typeface="Times New Roman" panose="02020603050405020304" pitchFamily="18" charset="0"/>
              </a:rPr>
              <a:t>Angiostrongylus</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cantonensis</a:t>
            </a:r>
            <a:r>
              <a:rPr lang="en-US" sz="1800" dirty="0" smtClean="0">
                <a:latin typeface="Times New Roman" panose="02020603050405020304" pitchFamily="18" charset="0"/>
                <a:cs typeface="Times New Roman" panose="02020603050405020304" pitchFamily="18" charset="0"/>
              </a:rPr>
              <a:t> found in the Hawaiian Islands and Florida</a:t>
            </a:r>
            <a:endParaRPr lang="en-US" sz="1800" dirty="0">
              <a:latin typeface="Times New Roman" panose="02020603050405020304" pitchFamily="18" charset="0"/>
              <a:cs typeface="Times New Roman" panose="02020603050405020304" pitchFamily="18" charset="0"/>
            </a:endParaRPr>
          </a:p>
        </p:txBody>
      </p:sp>
      <p:pic>
        <p:nvPicPr>
          <p:cNvPr id="7" name="Picture 6" descr="Image depicting the presence (grey, 40 sites) and absence (white, 142 sites) of Angiostrongylus cantonensis (rat lungworm) at the study sites in the Hawaiian Islands.  Dots for some sites overlap and may not be visible." title="The presence and absence of Angiostrongylus cantonensis">
            <a:extLst>
              <a:ext uri="{FF2B5EF4-FFF2-40B4-BE49-F238E27FC236}">
                <a16:creationId xmlns:a16="http://schemas.microsoft.com/office/drawing/2014/main" xmlns="" id="{2DC2B930-03D9-3F45-8FC3-42CB037C2FCE}"/>
              </a:ext>
            </a:extLst>
          </p:cNvPr>
          <p:cNvPicPr>
            <a:picLocks noChangeAspect="1"/>
          </p:cNvPicPr>
          <p:nvPr/>
        </p:nvPicPr>
        <p:blipFill>
          <a:blip r:embed="rId3"/>
          <a:stretch>
            <a:fillRect/>
          </a:stretch>
        </p:blipFill>
        <p:spPr>
          <a:xfrm>
            <a:off x="756610" y="335623"/>
            <a:ext cx="5556055" cy="3372034"/>
          </a:xfrm>
          <a:prstGeom prst="rect">
            <a:avLst/>
          </a:prstGeom>
        </p:spPr>
      </p:pic>
      <p:pic>
        <p:nvPicPr>
          <p:cNvPr id="9" name="Picture 8" descr="Surveyed countries in Florida, indicating positive and negative areas for Angiostrongylus cantonensis.  Countries that were positive for Angiostrongylus cantonensis from rat, enviromental rat feces and/or gastropods samples are marked with closed circles.  Countries negative for A. cantonensis are marked with open circles." title="Surveyed countries in Florida, indicating positive and negative areas for Angiostrongylus cantonensis">
            <a:extLst>
              <a:ext uri="{FF2B5EF4-FFF2-40B4-BE49-F238E27FC236}">
                <a16:creationId xmlns:a16="http://schemas.microsoft.com/office/drawing/2014/main" xmlns="" id="{4370E09B-F2C4-3C4D-9E60-BE0CDB547044}"/>
              </a:ext>
            </a:extLst>
          </p:cNvPr>
          <p:cNvPicPr>
            <a:picLocks noChangeAspect="1"/>
          </p:cNvPicPr>
          <p:nvPr/>
        </p:nvPicPr>
        <p:blipFill>
          <a:blip r:embed="rId4"/>
          <a:stretch>
            <a:fillRect/>
          </a:stretch>
        </p:blipFill>
        <p:spPr>
          <a:xfrm>
            <a:off x="6929610" y="138672"/>
            <a:ext cx="3684376" cy="3572728"/>
          </a:xfrm>
          <a:prstGeom prst="rect">
            <a:avLst/>
          </a:prstGeom>
        </p:spPr>
      </p:pic>
      <p:sp>
        <p:nvSpPr>
          <p:cNvPr id="2" name="Rectangle 1"/>
          <p:cNvSpPr/>
          <p:nvPr/>
        </p:nvSpPr>
        <p:spPr>
          <a:xfrm>
            <a:off x="306730" y="3717621"/>
            <a:ext cx="11655706" cy="2646878"/>
          </a:xfrm>
          <a:prstGeom prst="rect">
            <a:avLst/>
          </a:prstGeom>
        </p:spPr>
        <p:txBody>
          <a:bodyPr wrap="square">
            <a:spAutoFit/>
          </a:bodyPr>
          <a:lstStyle/>
          <a:p>
            <a:r>
              <a:rPr lang="en-US" sz="1600" i="1" dirty="0" err="1">
                <a:latin typeface="Times New Roman" panose="02020603050405020304" pitchFamily="18" charset="0"/>
                <a:cs typeface="Times New Roman" panose="02020603050405020304" pitchFamily="18" charset="0"/>
              </a:rPr>
              <a:t>Angiostrongylus</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cantonensis</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has been found throughout the Hawaiian Islands (left) with the possible exception of Molokai. In the continental United States it has been found throughout Florida (right) and into the Gulf Coast states to Texas, and up into Tennessee. The parasite range is expected to expand with climate change. The majority of cases have been reported from Hawaii, primarily Hawaii Island, but there have also been cases reported from the U.S. mainland. From January 2011- January 2017 there were 16 cases cases reported from 8 U.S. mainland states including six from California, four from Texas, and one each from Utah, Colorado, Arizona, Alabama, Tennessee, and New York. Six (four in Texas and one each in Tennessee and Alabama) had no known history of travel outside of the continental U.S. The travel history was unknown for two of the California cases.</a:t>
            </a:r>
          </a:p>
          <a:p>
            <a:pPr marL="285750" indent="-285750">
              <a:buFont typeface="Arial" panose="020B0604020202020204" pitchFamily="34" charset="0"/>
              <a:buChar char="•"/>
            </a:pPr>
            <a:endParaRPr lang="en-US" dirty="0">
              <a:latin typeface="Times New Roman" charset="0"/>
              <a:ea typeface="Times New Roman" charset="0"/>
              <a:cs typeface="Times New Roman" charset="0"/>
            </a:endParaRPr>
          </a:p>
          <a:p>
            <a:pPr marL="171450" indent="-171450">
              <a:buFont typeface="Arial" panose="020B0604020202020204" pitchFamily="34" charset="0"/>
              <a:buChar char="•"/>
            </a:pPr>
            <a:r>
              <a:rPr lang="en-US" sz="1200" dirty="0">
                <a:latin typeface="Times New Roman" charset="0"/>
                <a:ea typeface="Times New Roman" charset="0"/>
                <a:cs typeface="Times New Roman" charset="0"/>
              </a:rPr>
              <a:t>Left: </a:t>
            </a:r>
            <a:r>
              <a:rPr lang="en-US" sz="1200" dirty="0">
                <a:latin typeface="Times New Roman" panose="02020603050405020304" pitchFamily="18" charset="0"/>
                <a:cs typeface="Times New Roman" panose="02020603050405020304" pitchFamily="18" charset="0"/>
              </a:rPr>
              <a:t>Kim et al. 2018. Modelling the distribution of </a:t>
            </a:r>
            <a:r>
              <a:rPr lang="en-US" sz="1200" i="1" dirty="0" err="1">
                <a:latin typeface="Times New Roman" panose="02020603050405020304" pitchFamily="18" charset="0"/>
                <a:cs typeface="Times New Roman" panose="02020603050405020304" pitchFamily="18" charset="0"/>
              </a:rPr>
              <a:t>Angiostrongylus</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cantonensis</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(rat lungworm) in its gastropod hosts. Parasitology. https:// </a:t>
            </a:r>
            <a:r>
              <a:rPr lang="en-US" sz="1200" dirty="0" err="1">
                <a:latin typeface="Times New Roman" panose="02020603050405020304" pitchFamily="18" charset="0"/>
                <a:cs typeface="Times New Roman" panose="02020603050405020304" pitchFamily="18" charset="0"/>
              </a:rPr>
              <a:t>doi.org</a:t>
            </a:r>
            <a:r>
              <a:rPr lang="en-US" sz="1200" dirty="0">
                <a:latin typeface="Times New Roman" panose="02020603050405020304" pitchFamily="18" charset="0"/>
                <a:cs typeface="Times New Roman" panose="02020603050405020304" pitchFamily="18" charset="0"/>
              </a:rPr>
              <a:t>/10.1017/S0031182018001026 </a:t>
            </a:r>
          </a:p>
          <a:p>
            <a:pPr marL="171450" indent="-171450">
              <a:buFont typeface="Arial" panose="020B0604020202020204" pitchFamily="34" charset="0"/>
              <a:buChar char="•"/>
            </a:pPr>
            <a:r>
              <a:rPr lang="en-US" sz="1200" dirty="0">
                <a:latin typeface="Times New Roman" charset="0"/>
                <a:ea typeface="Times New Roman" charset="0"/>
                <a:cs typeface="Times New Roman" charset="0"/>
              </a:rPr>
              <a:t>Right: Stockdale Walden et al. 2017. Geographic distribution of </a:t>
            </a:r>
            <a:r>
              <a:rPr lang="en-US" sz="1200" i="1" dirty="0" err="1">
                <a:latin typeface="Times New Roman" charset="0"/>
                <a:ea typeface="Times New Roman" charset="0"/>
                <a:cs typeface="Times New Roman" charset="0"/>
              </a:rPr>
              <a:t>Angiostrongylus</a:t>
            </a:r>
            <a:r>
              <a:rPr lang="en-US" sz="1200" i="1" dirty="0">
                <a:latin typeface="Times New Roman" charset="0"/>
                <a:ea typeface="Times New Roman" charset="0"/>
                <a:cs typeface="Times New Roman" charset="0"/>
              </a:rPr>
              <a:t> </a:t>
            </a:r>
            <a:r>
              <a:rPr lang="en-US" sz="1200" i="1" dirty="0" err="1">
                <a:latin typeface="Times New Roman" charset="0"/>
                <a:ea typeface="Times New Roman" charset="0"/>
                <a:cs typeface="Times New Roman" charset="0"/>
              </a:rPr>
              <a:t>cantonensis</a:t>
            </a:r>
            <a:r>
              <a:rPr lang="en-US" sz="1200" i="1" dirty="0">
                <a:latin typeface="Times New Roman" charset="0"/>
                <a:ea typeface="Times New Roman" charset="0"/>
                <a:cs typeface="Times New Roman" charset="0"/>
              </a:rPr>
              <a:t> </a:t>
            </a:r>
            <a:r>
              <a:rPr lang="en-US" sz="1200" dirty="0">
                <a:latin typeface="Times New Roman" charset="0"/>
                <a:ea typeface="Times New Roman" charset="0"/>
                <a:cs typeface="Times New Roman" charset="0"/>
              </a:rPr>
              <a:t>in wild rats (</a:t>
            </a:r>
            <a:r>
              <a:rPr lang="en-US" sz="1200" i="1" dirty="0">
                <a:latin typeface="Times New Roman" charset="0"/>
                <a:ea typeface="Times New Roman" charset="0"/>
                <a:cs typeface="Times New Roman" charset="0"/>
              </a:rPr>
              <a:t>Rattus </a:t>
            </a:r>
            <a:r>
              <a:rPr lang="en-US" sz="1200" i="1" dirty="0" err="1">
                <a:latin typeface="Times New Roman" charset="0"/>
                <a:ea typeface="Times New Roman" charset="0"/>
                <a:cs typeface="Times New Roman" charset="0"/>
              </a:rPr>
              <a:t>rattus</a:t>
            </a:r>
            <a:r>
              <a:rPr lang="en-US" sz="1200" i="1" dirty="0">
                <a:latin typeface="Times New Roman" charset="0"/>
                <a:ea typeface="Times New Roman" charset="0"/>
                <a:cs typeface="Times New Roman" charset="0"/>
              </a:rPr>
              <a:t>) </a:t>
            </a:r>
            <a:r>
              <a:rPr lang="en-US" sz="1200" dirty="0">
                <a:latin typeface="Times New Roman" charset="0"/>
                <a:ea typeface="Times New Roman" charset="0"/>
                <a:cs typeface="Times New Roman" charset="0"/>
              </a:rPr>
              <a:t>and terrestrial snails in Florida, USA. </a:t>
            </a:r>
            <a:r>
              <a:rPr lang="en-US" sz="1200" dirty="0">
                <a:latin typeface="Times New Roman" panose="02020603050405020304" pitchFamily="18" charset="0"/>
                <a:cs typeface="Times New Roman" panose="02020603050405020304" pitchFamily="18" charset="0"/>
              </a:rPr>
              <a:t>PLOS ONE | https://</a:t>
            </a:r>
            <a:r>
              <a:rPr lang="en-US" sz="1200" dirty="0" err="1">
                <a:latin typeface="Times New Roman" panose="02020603050405020304" pitchFamily="18" charset="0"/>
                <a:cs typeface="Times New Roman" panose="02020603050405020304" pitchFamily="18" charset="0"/>
              </a:rPr>
              <a:t>doi.org</a:t>
            </a:r>
            <a:r>
              <a:rPr lang="en-US" sz="1200" dirty="0">
                <a:latin typeface="Times New Roman" panose="02020603050405020304" pitchFamily="18" charset="0"/>
                <a:cs typeface="Times New Roman" panose="02020603050405020304" pitchFamily="18" charset="0"/>
              </a:rPr>
              <a:t>/10.1371/journal.pone.0177910 </a:t>
            </a:r>
          </a:p>
        </p:txBody>
      </p:sp>
    </p:spTree>
    <p:extLst>
      <p:ext uri="{BB962C8B-B14F-4D97-AF65-F5344CB8AC3E}">
        <p14:creationId xmlns:p14="http://schemas.microsoft.com/office/powerpoint/2010/main" val="355206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Chart depicting the number of neuroangiostrongyliasis cases reported by the Hawaii Department of Health (HDOH) from 2007-April 2017 and Hawaii Health Information Corporation (HHIC) from 2010-April 2017" title="Number of neuroangiostrongyliasis cases reported by Hawaii Dept. of Health"/>
          <p:cNvGraphicFramePr/>
          <p:nvPr>
            <p:extLst>
              <p:ext uri="{D42A27DB-BD31-4B8C-83A1-F6EECF244321}">
                <p14:modId xmlns:p14="http://schemas.microsoft.com/office/powerpoint/2010/main" val="2223541438"/>
              </p:ext>
            </p:extLst>
          </p:nvPr>
        </p:nvGraphicFramePr>
        <p:xfrm>
          <a:off x="1770926" y="471032"/>
          <a:ext cx="8079130" cy="465302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1882856" y="4834688"/>
            <a:ext cx="8453336" cy="933450"/>
          </a:xfrm>
        </p:spPr>
        <p:txBody>
          <a:bodyPr>
            <a:noAutofit/>
          </a:bodyPr>
          <a:lstStyle/>
          <a:p>
            <a:r>
              <a:rPr lang="en-US" sz="1600" dirty="0">
                <a:latin typeface="Times New Roman" panose="02020603050405020304" pitchFamily="18" charset="0"/>
                <a:cs typeface="Times New Roman" panose="02020603050405020304" pitchFamily="18" charset="0"/>
              </a:rPr>
              <a:t>Cases of </a:t>
            </a:r>
            <a:r>
              <a:rPr lang="en-US" sz="1600" dirty="0" err="1">
                <a:latin typeface="Times New Roman" panose="02020603050405020304" pitchFamily="18" charset="0"/>
                <a:cs typeface="Times New Roman" panose="02020603050405020304" pitchFamily="18" charset="0"/>
              </a:rPr>
              <a:t>neuroangiostrongyliasis</a:t>
            </a:r>
            <a:r>
              <a:rPr lang="en-US" sz="1600" dirty="0">
                <a:latin typeface="Times New Roman" panose="02020603050405020304" pitchFamily="18" charset="0"/>
                <a:cs typeface="Times New Roman" panose="02020603050405020304" pitchFamily="18" charset="0"/>
              </a:rPr>
              <a:t> in humans have increased significantly in recent years. The estimated numbers of cases are provided by physicians to the Hawai`i Department of Health (HDOH) and Hawai`i Health Information Corporation (HHIC). The HHIC obtains its data from hospital discharge records.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82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171" y="216037"/>
            <a:ext cx="9144000" cy="425240"/>
          </a:xfrm>
        </p:spPr>
        <p:txBody>
          <a:bodyPr>
            <a:normAutofit/>
          </a:bodyPr>
          <a:lstStyle/>
          <a:p>
            <a:r>
              <a:rPr lang="en-US" sz="2000" b="1" dirty="0">
                <a:latin typeface="Times New Roman" panose="02020603050405020304" pitchFamily="18" charset="0"/>
                <a:cs typeface="Times New Roman" panose="02020603050405020304" pitchFamily="18" charset="0"/>
              </a:rPr>
              <a:t>Why do most </a:t>
            </a:r>
            <a:r>
              <a:rPr lang="en-US" sz="2000" b="1" dirty="0" err="1">
                <a:latin typeface="Times New Roman" panose="02020603050405020304" pitchFamily="18" charset="0"/>
                <a:cs typeface="Times New Roman" panose="02020603050405020304" pitchFamily="18" charset="0"/>
              </a:rPr>
              <a:t>neuroangiostrongyliasis</a:t>
            </a:r>
            <a:r>
              <a:rPr lang="en-US" sz="2000" b="1" dirty="0">
                <a:latin typeface="Times New Roman" panose="02020603050405020304" pitchFamily="18" charset="0"/>
                <a:cs typeface="Times New Roman" panose="02020603050405020304" pitchFamily="18" charset="0"/>
              </a:rPr>
              <a:t> cases originate on  Hawaii Island</a:t>
            </a:r>
            <a:r>
              <a:rPr lang="en-US" sz="2000" b="1"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50" name="Picture 2" descr="Bar graph indicating number of patients treated in ER or inpatient by region for Rat Lungworm. Hawaii, Hilo North 11; Hawaii, Kona 2; Hawaii South, 17; Kauai, East, 1; Maui, Molokai, Lanai, East, 1; Oahu, Kaneohe, Kailua, 2; Other US, 1." title="Patients Treated (ER, Inpatient) by Region for Rat Lungw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174475" y="29812"/>
            <a:ext cx="6140716" cy="755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Big Island map depicting neuroangiostrongyliasis cases in Hawaii." title="Map of Big Islan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85019" y="1330711"/>
            <a:ext cx="3613121" cy="386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249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TotalTime>
  <Words>2093</Words>
  <Application>Microsoft Office PowerPoint</Application>
  <PresentationFormat>Custom</PresentationFormat>
  <Paragraphs>40</Paragraphs>
  <Slides>10</Slides>
  <Notes>6</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Teacher PDE3 Course Oct 20/21, 27/28, Nov. 3/4 Fall 2018  With funding from the Hawaii Community Foundation  through a  Career Connected Learning Grant</vt:lpstr>
      <vt:lpstr> Global Overview</vt:lpstr>
      <vt:lpstr>Origin and movement of the rat lungworm parasite</vt:lpstr>
      <vt:lpstr>Movement of the giant African snail</vt:lpstr>
      <vt:lpstr>Spread of the parasite through the Pacific Islands</vt:lpstr>
      <vt:lpstr>Neuroangiostrongyliasis, or Rat Lungworm Disease (RLWD) caused by Angiostrongylus cantonensis is a GLOBAL disease</vt:lpstr>
      <vt:lpstr>Angiostrongylus cantonensis found in the Hawaiian Islands and Florida</vt:lpstr>
      <vt:lpstr>Cases of neuroangiostrongyliasis in humans have increased significantly in recent years. The estimated numbers of cases are provided by physicians to the Hawai`i Department of Health (HDOH) and Hawai`i Health Information Corporation (HHIC). The HHIC obtains its data from hospital discharge records.  </vt:lpstr>
      <vt:lpstr>Why do most neuroangiostrongyliasis cases originate on  Hawaii Island?</vt:lpstr>
      <vt:lpstr>Neuroangiostronyliasis affects all ages with greater numbers of cases documented in children under 4 years of age in Hawaii.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RLW Global Overview</dc:title>
  <dc:creator>Kay Howe</dc:creator>
  <cp:lastModifiedBy>rbirdsal</cp:lastModifiedBy>
  <cp:revision>21</cp:revision>
  <dcterms:created xsi:type="dcterms:W3CDTF">2018-10-17T23:01:00Z</dcterms:created>
  <dcterms:modified xsi:type="dcterms:W3CDTF">2018-12-13T23:39:51Z</dcterms:modified>
</cp:coreProperties>
</file>